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 id="214748366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Lst>
  <p:sldSz cy="5143500" cx="9144000"/>
  <p:notesSz cx="6858000" cy="9144000"/>
  <p:embeddedFontLst>
    <p:embeddedFont>
      <p:font typeface="Barlow Light"/>
      <p:regular r:id="rId50"/>
      <p:bold r:id="rId51"/>
      <p:italic r:id="rId52"/>
      <p:boldItalic r:id="rId53"/>
    </p:embeddedFont>
    <p:embeddedFont>
      <p:font typeface="Barlow"/>
      <p:regular r:id="rId54"/>
      <p:bold r:id="rId55"/>
      <p:italic r:id="rId56"/>
      <p:boldItalic r:id="rId57"/>
    </p:embeddedFont>
    <p:embeddedFont>
      <p:font typeface="Open Sans Light"/>
      <p:regular r:id="rId58"/>
      <p:bold r:id="rId59"/>
      <p:italic r:id="rId60"/>
      <p:boldItalic r:id="rId61"/>
    </p:embeddedFont>
    <p:embeddedFont>
      <p:font typeface="Open Sans"/>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EFBEB69-5C66-4D5E-B777-459A7A3F719A}">
  <a:tblStyle styleId="{3EFBEB69-5C66-4D5E-B777-459A7A3F719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OpenSans-regular.fntdata"/><Relationship Id="rId61" Type="http://schemas.openxmlformats.org/officeDocument/2006/relationships/font" Target="fonts/OpenSansLight-boldItalic.fntdata"/><Relationship Id="rId20" Type="http://schemas.openxmlformats.org/officeDocument/2006/relationships/slide" Target="slides/slide13.xml"/><Relationship Id="rId64" Type="http://schemas.openxmlformats.org/officeDocument/2006/relationships/font" Target="fonts/OpenSans-italic.fntdata"/><Relationship Id="rId63" Type="http://schemas.openxmlformats.org/officeDocument/2006/relationships/font" Target="fonts/OpenSans-bold.fntdata"/><Relationship Id="rId22" Type="http://schemas.openxmlformats.org/officeDocument/2006/relationships/slide" Target="slides/slide15.xml"/><Relationship Id="rId21" Type="http://schemas.openxmlformats.org/officeDocument/2006/relationships/slide" Target="slides/slide14.xml"/><Relationship Id="rId65" Type="http://schemas.openxmlformats.org/officeDocument/2006/relationships/font" Target="fonts/OpenSans-boldItalic.fntdata"/><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OpenSansLight-italic.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BarlowLight-bold.fntdata"/><Relationship Id="rId50" Type="http://schemas.openxmlformats.org/officeDocument/2006/relationships/font" Target="fonts/BarlowLight-regular.fntdata"/><Relationship Id="rId53" Type="http://schemas.openxmlformats.org/officeDocument/2006/relationships/font" Target="fonts/BarlowLight-boldItalic.fntdata"/><Relationship Id="rId52" Type="http://schemas.openxmlformats.org/officeDocument/2006/relationships/font" Target="fonts/BarlowLight-italic.fntdata"/><Relationship Id="rId11" Type="http://schemas.openxmlformats.org/officeDocument/2006/relationships/slide" Target="slides/slide4.xml"/><Relationship Id="rId55" Type="http://schemas.openxmlformats.org/officeDocument/2006/relationships/font" Target="fonts/Barlow-bold.fntdata"/><Relationship Id="rId10" Type="http://schemas.openxmlformats.org/officeDocument/2006/relationships/slide" Target="slides/slide3.xml"/><Relationship Id="rId54" Type="http://schemas.openxmlformats.org/officeDocument/2006/relationships/font" Target="fonts/Barlow-regular.fntdata"/><Relationship Id="rId13" Type="http://schemas.openxmlformats.org/officeDocument/2006/relationships/slide" Target="slides/slide6.xml"/><Relationship Id="rId57" Type="http://schemas.openxmlformats.org/officeDocument/2006/relationships/font" Target="fonts/Barlow-boldItalic.fntdata"/><Relationship Id="rId12" Type="http://schemas.openxmlformats.org/officeDocument/2006/relationships/slide" Target="slides/slide5.xml"/><Relationship Id="rId56" Type="http://schemas.openxmlformats.org/officeDocument/2006/relationships/font" Target="fonts/Barlow-italic.fntdata"/><Relationship Id="rId15" Type="http://schemas.openxmlformats.org/officeDocument/2006/relationships/slide" Target="slides/slide8.xml"/><Relationship Id="rId59" Type="http://schemas.openxmlformats.org/officeDocument/2006/relationships/font" Target="fonts/OpenSansLight-bold.fntdata"/><Relationship Id="rId14" Type="http://schemas.openxmlformats.org/officeDocument/2006/relationships/slide" Target="slides/slide7.xml"/><Relationship Id="rId58" Type="http://schemas.openxmlformats.org/officeDocument/2006/relationships/font" Target="fonts/OpenSansLight-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3.png>
</file>

<file path=ppt/media/image14.png>
</file>

<file path=ppt/media/image16.png>
</file>

<file path=ppt/media/image17.png>
</file>

<file path=ppt/media/image18.png>
</file>

<file path=ppt/media/image2.png>
</file>

<file path=ppt/media/image20.png>
</file>

<file path=ppt/media/image21.png>
</file>

<file path=ppt/media/image22.png>
</file>

<file path=ppt/media/image28.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52949f269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52949f269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52949f269b_1_99: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2" name="Google Shape;162;g252949f269b_1_99: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252949f269b_1_99: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52949f269b_1_105: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252949f269b_1_105: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Lesson Intro Slide:</a:t>
            </a:r>
            <a:br>
              <a:rPr lang="iw"/>
            </a:br>
            <a:br>
              <a:rPr lang="iw"/>
            </a:br>
            <a:r>
              <a:rPr lang="iw"/>
              <a:t>1. Welcome: Hello and welcome to [Lesson Title], I'm [name] and today [other instructors] will be helping us learn as well!</a:t>
            </a:r>
            <a:br>
              <a:rPr lang="iw"/>
            </a:br>
            <a:br>
              <a:rPr lang="iw"/>
            </a:br>
            <a:r>
              <a:rPr lang="iw"/>
              <a:t>2. Topic Intro: Today we will be learning about [topic]</a:t>
            </a:r>
            <a:br>
              <a:rPr lang="iw"/>
            </a:br>
            <a:br>
              <a:rPr lang="iw"/>
            </a:br>
            <a:r>
              <a:rPr lang="iw"/>
              <a:t>3. Topic Importance: [Topic] is important for us to know as [web developers / data analysts] because [reason]</a:t>
            </a:r>
            <a:br>
              <a:rPr lang="iw"/>
            </a:br>
            <a:br>
              <a:rPr lang="iw"/>
            </a:br>
            <a:r>
              <a:rPr lang="iw"/>
              <a:t>4. How to Ask Questions: Use the [Slide / Mentimeter] link to submit any questions you have during the lesson. I will stop in between topics to answer some of them as we go. If your questions are not answered during the lesson, don't worry! They will be answered after the lesson [how you will provide responses to unanswered questions]</a:t>
            </a:r>
            <a:br>
              <a:rPr lang="iw"/>
            </a:br>
            <a:br>
              <a:rPr lang="iw"/>
            </a:br>
            <a:endParaRPr/>
          </a:p>
        </p:txBody>
      </p:sp>
      <p:sp>
        <p:nvSpPr>
          <p:cNvPr id="170" name="Google Shape;170;g252949f269b_1_105: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52949f269b_1_11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g252949f269b_1_11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Lesson Intro Slide:</a:t>
            </a:r>
            <a:br>
              <a:rPr lang="iw"/>
            </a:br>
            <a:br>
              <a:rPr lang="iw"/>
            </a:br>
            <a:r>
              <a:rPr lang="iw"/>
              <a:t>1. Welcome: Hello and welcome to [Lesson Title], I'm [name] and today [other instructors] will be helping us learn as well!</a:t>
            </a:r>
            <a:br>
              <a:rPr lang="iw"/>
            </a:br>
            <a:br>
              <a:rPr lang="iw"/>
            </a:br>
            <a:r>
              <a:rPr lang="iw"/>
              <a:t>2. Topic Intro: Today we will be learning about [topic]</a:t>
            </a:r>
            <a:br>
              <a:rPr lang="iw"/>
            </a:br>
            <a:br>
              <a:rPr lang="iw"/>
            </a:br>
            <a:r>
              <a:rPr lang="iw"/>
              <a:t>3. Topic Importance: [Topic] is important for us to know as [web developers / data analysts] because [reason]</a:t>
            </a:r>
            <a:br>
              <a:rPr lang="iw"/>
            </a:br>
            <a:br>
              <a:rPr lang="iw"/>
            </a:br>
            <a:r>
              <a:rPr lang="iw"/>
              <a:t>4. How to Ask Questions: Use the [Slide / Mentimeter] link to submit any questions you have during the lesson. I will stop in between topics to answer some of them as we go. If your questions are not answered during the lesson, don't worry! They will be answered after the lesson [how you will provide responses to unanswered questions]</a:t>
            </a:r>
            <a:br>
              <a:rPr lang="iw"/>
            </a:br>
            <a:br>
              <a:rPr lang="iw"/>
            </a:br>
            <a:endParaRPr/>
          </a:p>
        </p:txBody>
      </p:sp>
      <p:sp>
        <p:nvSpPr>
          <p:cNvPr id="184" name="Google Shape;184;g252949f269b_1_11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5564dca9d8_0_0: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g25564dca9d8_0_0: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g25564dca9d8_0_0: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5564dca9d8_2_49: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g25564dca9d8_2_49: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g25564dca9d8_2_49: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5564dca9d8_2_21: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3" name="Google Shape;253;g25564dca9d8_2_21: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g25564dca9d8_2_21: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e4609352c1_2_3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1" name="Google Shape;281;g1e4609352c1_2_3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g1e4609352c1_2_3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550c470be0_0_69: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g2550c470be0_0_69: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g2550c470be0_0_69: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5564dca9d8_2_81: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7" name="Google Shape;297;g25564dca9d8_2_81: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g25564dca9d8_2_81: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5564dca9d8_2_121: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g25564dca9d8_2_121: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g25564dca9d8_2_121: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52949f269b_1_1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 name="Google Shape;68;g252949f269b_1_1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Agenda slide:</a:t>
            </a:r>
            <a:br>
              <a:rPr lang="iw"/>
            </a:br>
            <a:br>
              <a:rPr lang="iw"/>
            </a:br>
            <a:r>
              <a:rPr lang="iw"/>
              <a:t>Agenda is optional, however...</a:t>
            </a:r>
            <a:br>
              <a:rPr lang="iw"/>
            </a:br>
            <a:br>
              <a:rPr lang="iw"/>
            </a:br>
            <a:r>
              <a:rPr lang="iw"/>
              <a:t>Depending on the lesson structure, type or topic, providing an agenda is often a great way to help students understand what to expect and how learning will take place during your lesson.</a:t>
            </a:r>
            <a:br>
              <a:rPr lang="iw"/>
            </a:br>
            <a:br>
              <a:rPr lang="iw"/>
            </a:br>
            <a:endParaRPr/>
          </a:p>
        </p:txBody>
      </p:sp>
      <p:sp>
        <p:nvSpPr>
          <p:cNvPr id="69" name="Google Shape;69;g252949f269b_1_1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5564dca9d8_2_16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8" name="Google Shape;328;g25564dca9d8_2_16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g25564dca9d8_2_16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52949f269b_1_331: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2" name="Google Shape;352;g252949f269b_1_331: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g252949f269b_1_331: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54722842a5_0_30: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8" name="Google Shape;358;g254722842a5_0_30: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359" name="Google Shape;359;g254722842a5_0_30: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559a23ff6a_0_0: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0" name="Google Shape;370;g2559a23ff6a_0_0: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371" name="Google Shape;371;g2559a23ff6a_0_0: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559a23ff6a_0_1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3" name="Google Shape;383;g2559a23ff6a_0_1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384" name="Google Shape;384;g2559a23ff6a_0_1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56459cd806_0_1: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2" name="Google Shape;392;g256459cd806_0_1: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393" name="Google Shape;393;g256459cd806_0_1: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55b3e27b04_0_14: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1" name="Google Shape;401;g255b3e27b04_0_14: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2" name="Google Shape;402;g255b3e27b04_0_14: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52949f269b_1_38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7" name="Google Shape;407;g252949f269b_1_38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408" name="Google Shape;408;g252949f269b_1_38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52949f269b_1_350: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g252949f269b_1_350: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421" name="Google Shape;421;g252949f269b_1_350: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52949f269b_1_395: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4" name="Google Shape;434;g252949f269b_1_395: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435" name="Google Shape;435;g252949f269b_1_395: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52949f269b_1_60: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 name="Google Shape;93;g252949f269b_1_60: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Student Q&amp;A slide:</a:t>
            </a:r>
            <a:br>
              <a:rPr lang="iw"/>
            </a:br>
            <a:br>
              <a:rPr lang="iw"/>
            </a:br>
            <a:r>
              <a:rPr lang="iw"/>
              <a:t>Provide students with instructions outlining how they can submit / ask questions at the beginning of the session (e.g., Mentimeter or Slido). (See Lesson Intro slide)</a:t>
            </a:r>
            <a:br>
              <a:rPr lang="iw"/>
            </a:br>
            <a:br>
              <a:rPr lang="iw"/>
            </a:br>
            <a:r>
              <a:rPr lang="iw"/>
              <a:t>Check the platform you are using to view student questions and answer some of them before the lesson is over.</a:t>
            </a:r>
            <a:br>
              <a:rPr lang="iw"/>
            </a:br>
            <a:br>
              <a:rPr lang="iw"/>
            </a:br>
            <a:r>
              <a:rPr lang="iw"/>
              <a:t>If you run out of time, tell students how the remaining questions will be addressed.</a:t>
            </a:r>
            <a:br>
              <a:rPr lang="iw"/>
            </a:br>
            <a:endParaRPr/>
          </a:p>
        </p:txBody>
      </p:sp>
      <p:sp>
        <p:nvSpPr>
          <p:cNvPr id="94" name="Google Shape;94;g252949f269b_1_60: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5475f80f43_2_60: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6" name="Google Shape;446;g25475f80f43_2_60: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447" name="Google Shape;447;g25475f80f43_2_60: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54722842a5_0_41: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3" name="Google Shape;463;g254722842a5_0_41: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464" name="Google Shape;464;g254722842a5_0_41: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54b6dec6fb_0_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5" name="Google Shape;475;g254b6dec6fb_0_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476" name="Google Shape;476;g254b6dec6fb_0_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256005258f8_0_5: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9" name="Google Shape;489;g256005258f8_0_5: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iw"/>
              <a:t>Learning check slide:</a:t>
            </a:r>
            <a:br>
              <a:rPr lang="iw"/>
            </a:br>
            <a:br>
              <a:rPr lang="iw"/>
            </a:br>
            <a:r>
              <a:rPr lang="iw"/>
              <a:t>End of Lesson Check for Understanding (or Exit Ticket)</a:t>
            </a:r>
            <a:br>
              <a:rPr lang="iw"/>
            </a:br>
            <a:br>
              <a:rPr lang="iw"/>
            </a:br>
            <a:r>
              <a:rPr lang="iw"/>
              <a:t>Check for Understanding</a:t>
            </a:r>
            <a:br>
              <a:rPr lang="iw"/>
            </a:br>
            <a:r>
              <a:rPr lang="iw"/>
              <a:t>A short task (1-3 questions, 1-5 minutes in duration) that all students complete to measure progress toward or mastery of stated lesson objective was achieved</a:t>
            </a:r>
            <a:br>
              <a:rPr lang="iw"/>
            </a:br>
            <a:br>
              <a:rPr lang="iw"/>
            </a:br>
            <a:r>
              <a:rPr lang="iw"/>
              <a:t>Exit Ticket</a:t>
            </a:r>
            <a:br>
              <a:rPr lang="iw"/>
            </a:br>
            <a:r>
              <a:rPr lang="iw"/>
              <a:t>A (single) prompt or question that takes a short time for students to complete at the end of a lesson. The prompt should require students to synthesize of the lesson content and / or require some application of what was learned in the lesson.</a:t>
            </a:r>
            <a:br>
              <a:rPr lang="iw"/>
            </a:br>
            <a:br>
              <a:rPr lang="iw"/>
            </a:br>
            <a:br>
              <a:rPr lang="iw"/>
            </a:br>
            <a:endParaRPr/>
          </a:p>
        </p:txBody>
      </p:sp>
      <p:sp>
        <p:nvSpPr>
          <p:cNvPr id="490" name="Google Shape;490;g256005258f8_0_5: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256005258f8_0_16: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1" name="Google Shape;501;g256005258f8_0_16: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2" name="Google Shape;502;g256005258f8_0_16: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56005258f8_0_36: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0" name="Google Shape;510;g256005258f8_0_36: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1" name="Google Shape;511;g256005258f8_0_36: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25564dca9d8_2_217: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0" name="Google Shape;520;g25564dca9d8_2_217: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1" name="Google Shape;521;g25564dca9d8_2_217: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256005258f8_0_57: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8" name="Google Shape;548;g256005258f8_0_57: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9" name="Google Shape;549;g256005258f8_0_57: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256005258f8_0_66: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7" name="Google Shape;557;g256005258f8_0_66: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8" name="Google Shape;558;g256005258f8_0_66: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56005258f8_0_76: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7" name="Google Shape;567;g256005258f8_0_76: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8" name="Google Shape;568;g256005258f8_0_76: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52949f269b_1_81: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 name="Google Shape;100;g252949f269b_1_81: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g252949f269b_1_81: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25475f80f43_2_7: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5" name="Google Shape;595;g25475f80f43_2_7: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6" name="Google Shape;596;g25475f80f43_2_7: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5475f80f43_2_17: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6" name="Google Shape;606;g25475f80f43_2_17: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7" name="Google Shape;607;g25475f80f43_2_17: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25475f80f43_2_33: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3" name="Google Shape;623;g25475f80f43_2_33: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4" name="Google Shape;624;g25475f80f43_2_33: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5564dca9d8_2_0: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7" name="Google Shape;117;g25564dca9d8_2_0: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iw">
                <a:solidFill>
                  <a:schemeClr val="dk1"/>
                </a:solidFill>
              </a:rPr>
              <a:t>Link for dataset: </a:t>
            </a:r>
            <a:r>
              <a:rPr b="1" lang="iw" sz="1200">
                <a:solidFill>
                  <a:srgbClr val="4E2D41"/>
                </a:solidFill>
                <a:latin typeface="Open Sans"/>
                <a:ea typeface="Open Sans"/>
                <a:cs typeface="Open Sans"/>
                <a:sym typeface="Open Sans"/>
              </a:rPr>
              <a:t>https://www.notion.so/masterschool/Meta-Revenue-Dataset-DA103-2-3ed770c8059f4352af1fc280b6cd223a</a:t>
            </a:r>
            <a:endParaRPr/>
          </a:p>
        </p:txBody>
      </p:sp>
      <p:sp>
        <p:nvSpPr>
          <p:cNvPr id="118" name="Google Shape;118;g25564dca9d8_2_0: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e4609352c1_2_6: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8" name="Google Shape;128;g1e4609352c1_2_6: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g1e4609352c1_2_6: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e4609352c1_2_23: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g1e4609352c1_2_23: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g1e4609352c1_2_23: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e4609352c1_2_1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4" name="Google Shape;144;g1e4609352c1_2_1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g1e4609352c1_2_1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e4609352c1_4_0: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g1e4609352c1_4_0: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g1e4609352c1_4_0: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iw"/>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52" name="Shape 52"/>
        <p:cNvGrpSpPr/>
        <p:nvPr/>
      </p:nvGrpSpPr>
      <p:grpSpPr>
        <a:xfrm>
          <a:off x="0" y="0"/>
          <a:ext cx="0" cy="0"/>
          <a:chOff x="0" y="0"/>
          <a:chExt cx="0" cy="0"/>
        </a:xfrm>
      </p:grpSpPr>
      <p:sp>
        <p:nvSpPr>
          <p:cNvPr id="53" name="Google Shape;53;p15"/>
          <p:cNvSpPr/>
          <p:nvPr/>
        </p:nvSpPr>
        <p:spPr>
          <a:xfrm flipH="1">
            <a:off x="8686800" y="4674850"/>
            <a:ext cx="468600" cy="4686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5"/>
          <p:cNvSpPr/>
          <p:nvPr/>
        </p:nvSpPr>
        <p:spPr>
          <a:xfrm rot="5400000">
            <a:off x="-100350" y="724485"/>
            <a:ext cx="468600" cy="2679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5"/>
          <p:cNvSpPr txBox="1"/>
          <p:nvPr>
            <p:ph type="title"/>
          </p:nvPr>
        </p:nvSpPr>
        <p:spPr>
          <a:xfrm>
            <a:off x="457200" y="605600"/>
            <a:ext cx="5640900" cy="108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56" name="Google Shape;56;p15"/>
          <p:cNvSpPr txBox="1"/>
          <p:nvPr>
            <p:ph idx="1" type="body"/>
          </p:nvPr>
        </p:nvSpPr>
        <p:spPr>
          <a:xfrm>
            <a:off x="457200" y="1995750"/>
            <a:ext cx="2563500" cy="2679000"/>
          </a:xfrm>
          <a:prstGeom prst="rect">
            <a:avLst/>
          </a:prstGeom>
          <a:noFill/>
          <a:ln>
            <a:noFill/>
          </a:ln>
        </p:spPr>
        <p:txBody>
          <a:bodyPr anchorCtr="0" anchor="ctr"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57" name="Google Shape;57;p15"/>
          <p:cNvSpPr txBox="1"/>
          <p:nvPr>
            <p:ph idx="2" type="body"/>
          </p:nvPr>
        </p:nvSpPr>
        <p:spPr>
          <a:xfrm>
            <a:off x="3290250" y="1995750"/>
            <a:ext cx="2563500" cy="2679000"/>
          </a:xfrm>
          <a:prstGeom prst="rect">
            <a:avLst/>
          </a:prstGeom>
          <a:noFill/>
          <a:ln>
            <a:noFill/>
          </a:ln>
        </p:spPr>
        <p:txBody>
          <a:bodyPr anchorCtr="0" anchor="ctr"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58" name="Google Shape;58;p15"/>
          <p:cNvSpPr txBox="1"/>
          <p:nvPr>
            <p:ph idx="3" type="body"/>
          </p:nvPr>
        </p:nvSpPr>
        <p:spPr>
          <a:xfrm>
            <a:off x="6123300" y="1995750"/>
            <a:ext cx="2563500" cy="2679000"/>
          </a:xfrm>
          <a:prstGeom prst="rect">
            <a:avLst/>
          </a:prstGeom>
          <a:noFill/>
          <a:ln>
            <a:noFill/>
          </a:ln>
        </p:spPr>
        <p:txBody>
          <a:bodyPr anchorCtr="0" anchor="ctr"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59" name="Google Shape;59;p15"/>
          <p:cNvSpPr txBox="1"/>
          <p:nvPr>
            <p:ph idx="12" type="sldNum"/>
          </p:nvPr>
        </p:nvSpPr>
        <p:spPr>
          <a:xfrm>
            <a:off x="8649025" y="4636750"/>
            <a:ext cx="456900" cy="468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i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 id="214748366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22.png"/><Relationship Id="rId5"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7.png"/><Relationship Id="rId4" Type="http://schemas.openxmlformats.org/officeDocument/2006/relationships/image" Target="../media/image1.png"/><Relationship Id="rId5"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3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3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21.png"/><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22.png"/><Relationship Id="rId5" Type="http://schemas.openxmlformats.org/officeDocument/2006/relationships/image" Target="../media/image3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3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3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14.png"/><Relationship Id="rId6"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1.png"/><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14.png"/><Relationship Id="rId6" Type="http://schemas.openxmlformats.org/officeDocument/2006/relationships/image" Target="../media/image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hyperlink" Target="https://www.notion.so/masterschool/Meta-Revenue-Dataset-DA103-2-3ed770c8059f4352af1fc280b6cd223a" TargetMode="External"/><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09B50"/>
        </a:solidFill>
      </p:bgPr>
    </p:bg>
    <p:spTree>
      <p:nvGrpSpPr>
        <p:cNvPr id="63" name="Shape 63"/>
        <p:cNvGrpSpPr/>
        <p:nvPr/>
      </p:nvGrpSpPr>
      <p:grpSpPr>
        <a:xfrm>
          <a:off x="0" y="0"/>
          <a:ext cx="0" cy="0"/>
          <a:chOff x="0" y="0"/>
          <a:chExt cx="0" cy="0"/>
        </a:xfrm>
      </p:grpSpPr>
      <p:sp>
        <p:nvSpPr>
          <p:cNvPr id="64" name="Google Shape;64;p16"/>
          <p:cNvSpPr/>
          <p:nvPr/>
        </p:nvSpPr>
        <p:spPr>
          <a:xfrm>
            <a:off x="1640125" y="1716750"/>
            <a:ext cx="4721100" cy="562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100"/>
              <a:buNone/>
            </a:pPr>
            <a:r>
              <a:rPr b="1" lang="iw" sz="3600">
                <a:solidFill>
                  <a:srgbClr val="F5F5F0"/>
                </a:solidFill>
                <a:latin typeface="Source Serif Pro"/>
                <a:ea typeface="Source Serif Pro"/>
                <a:cs typeface="Source Serif Pro"/>
                <a:sym typeface="Source Serif Pro"/>
              </a:rPr>
              <a:t>DA103.C (Monday)</a:t>
            </a:r>
            <a:endParaRPr b="1" sz="3600">
              <a:solidFill>
                <a:srgbClr val="F5F5F0"/>
              </a:solidFill>
              <a:latin typeface="Source Serif Pro"/>
              <a:ea typeface="Source Serif Pro"/>
              <a:cs typeface="Source Serif Pro"/>
              <a:sym typeface="Source Serif Pro"/>
            </a:endParaRPr>
          </a:p>
        </p:txBody>
      </p:sp>
      <p:sp>
        <p:nvSpPr>
          <p:cNvPr id="65" name="Google Shape;65;p16"/>
          <p:cNvSpPr/>
          <p:nvPr/>
        </p:nvSpPr>
        <p:spPr>
          <a:xfrm>
            <a:off x="1640125" y="2278950"/>
            <a:ext cx="5130300" cy="1147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100"/>
              <a:buNone/>
            </a:pPr>
            <a:r>
              <a:rPr lang="iw" sz="2100">
                <a:solidFill>
                  <a:srgbClr val="F5F5F0"/>
                </a:solidFill>
                <a:latin typeface="Open Sans Light"/>
                <a:ea typeface="Open Sans Light"/>
                <a:cs typeface="Open Sans Light"/>
                <a:sym typeface="Open Sans Light"/>
              </a:rPr>
              <a:t>Feel free to add comments. To use the slides, create a copy (file -&gt; make a copy)</a:t>
            </a:r>
            <a:endParaRPr sz="2100">
              <a:solidFill>
                <a:srgbClr val="F5F5F0"/>
              </a:solidFill>
              <a:latin typeface="Open Sans Light"/>
              <a:ea typeface="Open Sans Light"/>
              <a:cs typeface="Open Sans Light"/>
              <a:sym typeface="Open Sans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325"/>
        </a:solidFill>
      </p:bgPr>
    </p:bg>
    <p:spTree>
      <p:nvGrpSpPr>
        <p:cNvPr id="164" name="Shape 164"/>
        <p:cNvGrpSpPr/>
        <p:nvPr/>
      </p:nvGrpSpPr>
      <p:grpSpPr>
        <a:xfrm>
          <a:off x="0" y="0"/>
          <a:ext cx="0" cy="0"/>
          <a:chOff x="0" y="0"/>
          <a:chExt cx="0" cy="0"/>
        </a:xfrm>
      </p:grpSpPr>
      <p:pic>
        <p:nvPicPr>
          <p:cNvPr id="165" name="Google Shape;165;p25"/>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
        <p:nvSpPr>
          <p:cNvPr id="166" name="Google Shape;166;p25"/>
          <p:cNvSpPr/>
          <p:nvPr/>
        </p:nvSpPr>
        <p:spPr>
          <a:xfrm>
            <a:off x="1621200" y="1529500"/>
            <a:ext cx="5901600" cy="1711200"/>
          </a:xfrm>
          <a:prstGeom prst="rect">
            <a:avLst/>
          </a:prstGeom>
          <a:noFill/>
          <a:ln>
            <a:noFill/>
          </a:ln>
        </p:spPr>
        <p:txBody>
          <a:bodyPr anchorCtr="0" anchor="t" bIns="0" lIns="0" spcFirstLastPara="1" rIns="0" wrap="square" tIns="0">
            <a:noAutofit/>
          </a:bodyPr>
          <a:lstStyle/>
          <a:p>
            <a:pPr indent="0" lvl="0" marL="0" rtl="0" algn="ctr">
              <a:lnSpc>
                <a:spcPct val="130000"/>
              </a:lnSpc>
              <a:spcBef>
                <a:spcPts val="0"/>
              </a:spcBef>
              <a:spcAft>
                <a:spcPts val="0"/>
              </a:spcAft>
              <a:buNone/>
            </a:pPr>
            <a:r>
              <a:rPr lang="iw" sz="3800">
                <a:solidFill>
                  <a:srgbClr val="A9F696"/>
                </a:solidFill>
                <a:latin typeface="Source Serif Pro"/>
                <a:ea typeface="Source Serif Pro"/>
                <a:cs typeface="Source Serif Pro"/>
                <a:sym typeface="Source Serif Pro"/>
              </a:rPr>
              <a:t>The Case: </a:t>
            </a:r>
            <a:br>
              <a:rPr lang="iw" sz="3800">
                <a:solidFill>
                  <a:srgbClr val="A9F696"/>
                </a:solidFill>
                <a:latin typeface="Source Serif Pro"/>
                <a:ea typeface="Source Serif Pro"/>
                <a:cs typeface="Source Serif Pro"/>
                <a:sym typeface="Source Serif Pro"/>
              </a:rPr>
            </a:br>
            <a:r>
              <a:rPr lang="iw" sz="3800">
                <a:solidFill>
                  <a:srgbClr val="A9F696"/>
                </a:solidFill>
                <a:latin typeface="Source Serif Pro"/>
                <a:ea typeface="Source Serif Pro"/>
                <a:cs typeface="Source Serif Pro"/>
                <a:sym typeface="Source Serif Pro"/>
              </a:rPr>
              <a:t>Helping Instagram grow</a:t>
            </a:r>
            <a:endParaRPr sz="3800">
              <a:solidFill>
                <a:srgbClr val="A9F696"/>
              </a:solidFill>
              <a:latin typeface="Source Serif Pro"/>
              <a:ea typeface="Source Serif Pro"/>
              <a:cs typeface="Source Serif Pro"/>
              <a:sym typeface="Source Serif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C8F0"/>
        </a:solidFill>
      </p:bgPr>
    </p:bg>
    <p:spTree>
      <p:nvGrpSpPr>
        <p:cNvPr id="171" name="Shape 171"/>
        <p:cNvGrpSpPr/>
        <p:nvPr/>
      </p:nvGrpSpPr>
      <p:grpSpPr>
        <a:xfrm>
          <a:off x="0" y="0"/>
          <a:ext cx="0" cy="0"/>
          <a:chOff x="0" y="0"/>
          <a:chExt cx="0" cy="0"/>
        </a:xfrm>
      </p:grpSpPr>
      <p:pic>
        <p:nvPicPr>
          <p:cNvPr id="172" name="Google Shape;172;p26"/>
          <p:cNvPicPr preferRelativeResize="0"/>
          <p:nvPr/>
        </p:nvPicPr>
        <p:blipFill rotWithShape="1">
          <a:blip r:embed="rId3">
            <a:alphaModFix/>
          </a:blip>
          <a:srcRect b="0" l="0" r="0" t="0"/>
          <a:stretch/>
        </p:blipFill>
        <p:spPr>
          <a:xfrm>
            <a:off x="0" y="0"/>
            <a:ext cx="9144003" cy="5143501"/>
          </a:xfrm>
          <a:prstGeom prst="rect">
            <a:avLst/>
          </a:prstGeom>
          <a:noFill/>
          <a:ln>
            <a:noFill/>
          </a:ln>
        </p:spPr>
      </p:pic>
      <p:sp>
        <p:nvSpPr>
          <p:cNvPr id="173" name="Google Shape;173;p26"/>
          <p:cNvSpPr/>
          <p:nvPr/>
        </p:nvSpPr>
        <p:spPr>
          <a:xfrm>
            <a:off x="477449" y="402100"/>
            <a:ext cx="44868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lang="iw" sz="1800">
                <a:solidFill>
                  <a:schemeClr val="dk1"/>
                </a:solidFill>
                <a:latin typeface="Open Sans"/>
                <a:ea typeface="Open Sans"/>
                <a:cs typeface="Open Sans"/>
                <a:sym typeface="Open Sans"/>
              </a:rPr>
              <a:t>This week you are:</a:t>
            </a:r>
            <a:endParaRPr sz="1800">
              <a:solidFill>
                <a:schemeClr val="dk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sz="3000">
              <a:solidFill>
                <a:schemeClr val="lt2"/>
              </a:solidFill>
              <a:latin typeface="Source Serif Pro"/>
              <a:ea typeface="Source Serif Pro"/>
              <a:cs typeface="Source Serif Pro"/>
              <a:sym typeface="Source Serif Pro"/>
            </a:endParaRPr>
          </a:p>
        </p:txBody>
      </p:sp>
      <p:sp>
        <p:nvSpPr>
          <p:cNvPr id="174" name="Google Shape;174;p26"/>
          <p:cNvSpPr/>
          <p:nvPr/>
        </p:nvSpPr>
        <p:spPr>
          <a:xfrm>
            <a:off x="5031375" y="4077900"/>
            <a:ext cx="4319700" cy="346500"/>
          </a:xfrm>
          <a:prstGeom prst="rect">
            <a:avLst/>
          </a:prstGeom>
          <a:noFill/>
          <a:ln>
            <a:noFill/>
          </a:ln>
        </p:spPr>
        <p:txBody>
          <a:bodyPr anchorCtr="0" anchor="t" bIns="0" lIns="0" spcFirstLastPara="1" rIns="0" wrap="square" tIns="0">
            <a:noAutofit/>
          </a:bodyPr>
          <a:lstStyle/>
          <a:p>
            <a:pPr indent="0" lvl="0" marL="0" marR="0" rtl="0" algn="l">
              <a:lnSpc>
                <a:spcPct val="125357"/>
              </a:lnSpc>
              <a:spcBef>
                <a:spcPts val="0"/>
              </a:spcBef>
              <a:spcAft>
                <a:spcPts val="0"/>
              </a:spcAft>
              <a:buNone/>
            </a:pPr>
            <a:r>
              <a:t/>
            </a:r>
            <a:endParaRPr b="1" i="0" sz="900" u="none" cap="none" strike="noStrike">
              <a:solidFill>
                <a:schemeClr val="accent4"/>
              </a:solidFill>
              <a:latin typeface="Open Sans"/>
              <a:ea typeface="Open Sans"/>
              <a:cs typeface="Open Sans"/>
              <a:sym typeface="Open Sans"/>
            </a:endParaRPr>
          </a:p>
        </p:txBody>
      </p:sp>
      <p:pic>
        <p:nvPicPr>
          <p:cNvPr id="175" name="Google Shape;175;p26"/>
          <p:cNvPicPr preferRelativeResize="0"/>
          <p:nvPr/>
        </p:nvPicPr>
        <p:blipFill rotWithShape="1">
          <a:blip r:embed="rId4">
            <a:alphaModFix amt="41000"/>
          </a:blip>
          <a:srcRect b="0" l="0" r="0" t="0"/>
          <a:stretch/>
        </p:blipFill>
        <p:spPr>
          <a:xfrm>
            <a:off x="356753" y="4582707"/>
            <a:ext cx="1013601" cy="305375"/>
          </a:xfrm>
          <a:prstGeom prst="rect">
            <a:avLst/>
          </a:prstGeom>
          <a:noFill/>
          <a:ln>
            <a:noFill/>
          </a:ln>
        </p:spPr>
      </p:pic>
      <p:sp>
        <p:nvSpPr>
          <p:cNvPr id="176" name="Google Shape;176;p26"/>
          <p:cNvSpPr/>
          <p:nvPr/>
        </p:nvSpPr>
        <p:spPr>
          <a:xfrm>
            <a:off x="490650" y="817975"/>
            <a:ext cx="5163000" cy="907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600">
                <a:solidFill>
                  <a:schemeClr val="dk1"/>
                </a:solidFill>
                <a:latin typeface="Source Serif Pro"/>
                <a:ea typeface="Source Serif Pro"/>
                <a:cs typeface="Source Serif Pro"/>
                <a:sym typeface="Source Serif Pro"/>
              </a:rPr>
              <a:t>Financial</a:t>
            </a:r>
            <a:r>
              <a:rPr lang="iw" sz="2600">
                <a:solidFill>
                  <a:schemeClr val="dk1"/>
                </a:solidFill>
                <a:latin typeface="Source Serif Pro"/>
                <a:ea typeface="Source Serif Pro"/>
                <a:cs typeface="Source Serif Pro"/>
                <a:sym typeface="Source Serif Pro"/>
              </a:rPr>
              <a:t> Analyst at Meta</a:t>
            </a:r>
            <a:br>
              <a:rPr lang="iw" sz="3000">
                <a:solidFill>
                  <a:schemeClr val="dk1"/>
                </a:solidFill>
                <a:latin typeface="Source Serif Pro"/>
                <a:ea typeface="Source Serif Pro"/>
                <a:cs typeface="Source Serif Pro"/>
                <a:sym typeface="Source Serif Pro"/>
              </a:rPr>
            </a:br>
            <a:r>
              <a:rPr b="1" lang="iw" sz="3000">
                <a:solidFill>
                  <a:schemeClr val="dk1"/>
                </a:solidFill>
                <a:latin typeface="Source Serif Pro"/>
                <a:ea typeface="Source Serif Pro"/>
                <a:cs typeface="Source Serif Pro"/>
                <a:sym typeface="Source Serif Pro"/>
              </a:rPr>
              <a:t>Jan Maas</a:t>
            </a:r>
            <a:endParaRPr sz="3000">
              <a:solidFill>
                <a:schemeClr val="dk1"/>
              </a:solidFill>
              <a:latin typeface="Source Serif Pro"/>
              <a:ea typeface="Source Serif Pro"/>
              <a:cs typeface="Source Serif Pro"/>
              <a:sym typeface="Source Serif Pro"/>
            </a:endParaRPr>
          </a:p>
        </p:txBody>
      </p:sp>
      <p:sp>
        <p:nvSpPr>
          <p:cNvPr id="177" name="Google Shape;177;p26"/>
          <p:cNvSpPr/>
          <p:nvPr/>
        </p:nvSpPr>
        <p:spPr>
          <a:xfrm>
            <a:off x="347350" y="1796650"/>
            <a:ext cx="4119000" cy="23100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None/>
            </a:pPr>
            <a:r>
              <a:t/>
            </a:r>
            <a:endParaRPr b="1" sz="1500">
              <a:solidFill>
                <a:schemeClr val="dk1"/>
              </a:solidFill>
              <a:latin typeface="Open Sans"/>
              <a:ea typeface="Open Sans"/>
              <a:cs typeface="Open Sans"/>
              <a:sym typeface="Open Sans"/>
            </a:endParaRPr>
          </a:p>
          <a:p>
            <a:pPr indent="-317500" lvl="0" marL="457200" marR="0" rtl="0" algn="l">
              <a:lnSpc>
                <a:spcPct val="115000"/>
              </a:lnSpc>
              <a:spcBef>
                <a:spcPts val="1000"/>
              </a:spcBef>
              <a:spcAft>
                <a:spcPts val="0"/>
              </a:spcAft>
              <a:buClr>
                <a:schemeClr val="dk1"/>
              </a:buClr>
              <a:buSzPts val="1400"/>
              <a:buFont typeface="Open Sans"/>
              <a:buChar char="·"/>
            </a:pPr>
            <a:r>
              <a:rPr lang="iw">
                <a:solidFill>
                  <a:schemeClr val="dk1"/>
                </a:solidFill>
                <a:latin typeface="Open Sans"/>
                <a:ea typeface="Open Sans"/>
                <a:cs typeface="Open Sans"/>
                <a:sym typeface="Open Sans"/>
              </a:rPr>
              <a:t>From Amsterdam, but has been living in Dublin for 3 years</a:t>
            </a:r>
            <a:endParaRPr>
              <a:solidFill>
                <a:schemeClr val="dk1"/>
              </a:solidFill>
              <a:latin typeface="Open Sans"/>
              <a:ea typeface="Open Sans"/>
              <a:cs typeface="Open Sans"/>
              <a:sym typeface="Open Sans"/>
            </a:endParaRPr>
          </a:p>
          <a:p>
            <a:pPr indent="-317500" lvl="0" marL="457200" marR="0" rtl="0" algn="l">
              <a:lnSpc>
                <a:spcPct val="115000"/>
              </a:lnSpc>
              <a:spcBef>
                <a:spcPts val="1000"/>
              </a:spcBef>
              <a:spcAft>
                <a:spcPts val="0"/>
              </a:spcAft>
              <a:buClr>
                <a:schemeClr val="dk1"/>
              </a:buClr>
              <a:buSzPts val="1400"/>
              <a:buFont typeface="Open Sans"/>
              <a:buChar char="·"/>
            </a:pPr>
            <a:r>
              <a:rPr lang="iw">
                <a:solidFill>
                  <a:schemeClr val="dk1"/>
                </a:solidFill>
                <a:latin typeface="Open Sans"/>
                <a:ea typeface="Open Sans"/>
                <a:cs typeface="Open Sans"/>
                <a:sym typeface="Open Sans"/>
              </a:rPr>
              <a:t>Will ride a bicycle through a tornado if necessary</a:t>
            </a:r>
            <a:endParaRPr>
              <a:solidFill>
                <a:schemeClr val="dk1"/>
              </a:solidFill>
              <a:latin typeface="Open Sans"/>
              <a:ea typeface="Open Sans"/>
              <a:cs typeface="Open Sans"/>
              <a:sym typeface="Open Sans"/>
            </a:endParaRPr>
          </a:p>
          <a:p>
            <a:pPr indent="-317500" lvl="0" marL="457200" marR="0" rtl="0" algn="l">
              <a:lnSpc>
                <a:spcPct val="115000"/>
              </a:lnSpc>
              <a:spcBef>
                <a:spcPts val="1000"/>
              </a:spcBef>
              <a:spcAft>
                <a:spcPts val="0"/>
              </a:spcAft>
              <a:buClr>
                <a:schemeClr val="dk1"/>
              </a:buClr>
              <a:buSzPts val="1400"/>
              <a:buFont typeface="Open Sans"/>
              <a:buChar char="·"/>
            </a:pPr>
            <a:r>
              <a:rPr lang="iw">
                <a:solidFill>
                  <a:schemeClr val="dk1"/>
                </a:solidFill>
                <a:latin typeface="Open Sans"/>
                <a:ea typeface="Open Sans"/>
                <a:cs typeface="Open Sans"/>
                <a:sym typeface="Open Sans"/>
              </a:rPr>
              <a:t>Doesn’t know why he hasn’t deleted his Facebook</a:t>
            </a:r>
            <a:endParaRPr>
              <a:solidFill>
                <a:schemeClr val="dk1"/>
              </a:solidFill>
              <a:latin typeface="Open Sans"/>
              <a:ea typeface="Open Sans"/>
              <a:cs typeface="Open Sans"/>
              <a:sym typeface="Open Sans"/>
            </a:endParaRPr>
          </a:p>
          <a:p>
            <a:pPr indent="-317500" lvl="0" marL="457200" marR="0" rtl="0" algn="l">
              <a:lnSpc>
                <a:spcPct val="115000"/>
              </a:lnSpc>
              <a:spcBef>
                <a:spcPts val="1000"/>
              </a:spcBef>
              <a:spcAft>
                <a:spcPts val="1000"/>
              </a:spcAft>
              <a:buClr>
                <a:schemeClr val="dk1"/>
              </a:buClr>
              <a:buSzPts val="1400"/>
              <a:buFont typeface="Open Sans"/>
              <a:buChar char="·"/>
            </a:pPr>
            <a:r>
              <a:rPr lang="iw">
                <a:solidFill>
                  <a:schemeClr val="dk1"/>
                </a:solidFill>
                <a:latin typeface="Open Sans"/>
                <a:ea typeface="Open Sans"/>
                <a:cs typeface="Open Sans"/>
                <a:sym typeface="Open Sans"/>
              </a:rPr>
              <a:t>Loves techno even more than bicycles</a:t>
            </a:r>
            <a:endParaRPr>
              <a:solidFill>
                <a:schemeClr val="dk1"/>
              </a:solidFill>
              <a:latin typeface="Open Sans"/>
              <a:ea typeface="Open Sans"/>
              <a:cs typeface="Open Sans"/>
              <a:sym typeface="Open Sans"/>
            </a:endParaRPr>
          </a:p>
        </p:txBody>
      </p:sp>
      <p:pic>
        <p:nvPicPr>
          <p:cNvPr id="178" name="Google Shape;178;p26"/>
          <p:cNvPicPr preferRelativeResize="0"/>
          <p:nvPr/>
        </p:nvPicPr>
        <p:blipFill>
          <a:blip r:embed="rId5">
            <a:alphaModFix/>
          </a:blip>
          <a:stretch>
            <a:fillRect/>
          </a:stretch>
        </p:blipFill>
        <p:spPr>
          <a:xfrm>
            <a:off x="5794200" y="544950"/>
            <a:ext cx="2340000" cy="3600000"/>
          </a:xfrm>
          <a:prstGeom prst="rect">
            <a:avLst/>
          </a:prstGeom>
          <a:noFill/>
          <a:ln>
            <a:noFill/>
          </a:ln>
        </p:spPr>
      </p:pic>
      <p:sp>
        <p:nvSpPr>
          <p:cNvPr id="179" name="Google Shape;179;p26"/>
          <p:cNvSpPr/>
          <p:nvPr/>
        </p:nvSpPr>
        <p:spPr>
          <a:xfrm>
            <a:off x="5335350" y="473925"/>
            <a:ext cx="962700" cy="739500"/>
          </a:xfrm>
          <a:prstGeom prst="rect">
            <a:avLst/>
          </a:prstGeom>
          <a:solidFill>
            <a:srgbClr val="FFE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E2D41"/>
              </a:solidFill>
            </a:endParaRPr>
          </a:p>
        </p:txBody>
      </p:sp>
      <p:sp>
        <p:nvSpPr>
          <p:cNvPr id="180" name="Google Shape;180;p26"/>
          <p:cNvSpPr/>
          <p:nvPr/>
        </p:nvSpPr>
        <p:spPr>
          <a:xfrm>
            <a:off x="7768300" y="3443350"/>
            <a:ext cx="962700" cy="739500"/>
          </a:xfrm>
          <a:prstGeom prst="rect">
            <a:avLst/>
          </a:prstGeom>
          <a:solidFill>
            <a:srgbClr val="FFE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E2D4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E9F9"/>
        </a:solidFill>
      </p:bgPr>
    </p:bg>
    <p:spTree>
      <p:nvGrpSpPr>
        <p:cNvPr id="185" name="Shape 185"/>
        <p:cNvGrpSpPr/>
        <p:nvPr/>
      </p:nvGrpSpPr>
      <p:grpSpPr>
        <a:xfrm>
          <a:off x="0" y="0"/>
          <a:ext cx="0" cy="0"/>
          <a:chOff x="0" y="0"/>
          <a:chExt cx="0" cy="0"/>
        </a:xfrm>
      </p:grpSpPr>
      <p:sp>
        <p:nvSpPr>
          <p:cNvPr id="186" name="Google Shape;186;p27"/>
          <p:cNvSpPr/>
          <p:nvPr/>
        </p:nvSpPr>
        <p:spPr>
          <a:xfrm>
            <a:off x="477449" y="402100"/>
            <a:ext cx="44868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None/>
            </a:pPr>
            <a:r>
              <a:rPr lang="iw" sz="1800">
                <a:solidFill>
                  <a:schemeClr val="dk1"/>
                </a:solidFill>
                <a:latin typeface="Open Sans"/>
                <a:ea typeface="Open Sans"/>
                <a:cs typeface="Open Sans"/>
                <a:sym typeface="Open Sans"/>
              </a:rPr>
              <a:t>Meet your Manager:</a:t>
            </a:r>
            <a:endParaRPr sz="1800">
              <a:solidFill>
                <a:schemeClr val="dk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sz="3000">
              <a:solidFill>
                <a:schemeClr val="dk1"/>
              </a:solidFill>
              <a:latin typeface="Source Serif Pro"/>
              <a:ea typeface="Source Serif Pro"/>
              <a:cs typeface="Source Serif Pro"/>
              <a:sym typeface="Source Serif Pro"/>
            </a:endParaRPr>
          </a:p>
        </p:txBody>
      </p:sp>
      <p:pic>
        <p:nvPicPr>
          <p:cNvPr id="187" name="Google Shape;187;p27"/>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
        <p:nvSpPr>
          <p:cNvPr id="188" name="Google Shape;188;p27"/>
          <p:cNvSpPr/>
          <p:nvPr/>
        </p:nvSpPr>
        <p:spPr>
          <a:xfrm>
            <a:off x="490650" y="817975"/>
            <a:ext cx="5163000" cy="907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600">
                <a:solidFill>
                  <a:schemeClr val="dk1"/>
                </a:solidFill>
                <a:latin typeface="Source Serif Pro"/>
                <a:ea typeface="Source Serif Pro"/>
                <a:cs typeface="Source Serif Pro"/>
                <a:sym typeface="Source Serif Pro"/>
              </a:rPr>
              <a:t>Senior Director, Sales Finance</a:t>
            </a:r>
            <a:br>
              <a:rPr lang="iw" sz="3000">
                <a:solidFill>
                  <a:schemeClr val="dk1"/>
                </a:solidFill>
                <a:latin typeface="Source Serif Pro"/>
                <a:ea typeface="Source Serif Pro"/>
                <a:cs typeface="Source Serif Pro"/>
                <a:sym typeface="Source Serif Pro"/>
              </a:rPr>
            </a:br>
            <a:r>
              <a:rPr b="1" lang="iw" sz="3000">
                <a:solidFill>
                  <a:schemeClr val="dk1"/>
                </a:solidFill>
                <a:latin typeface="Source Serif Pro"/>
                <a:ea typeface="Source Serif Pro"/>
                <a:cs typeface="Source Serif Pro"/>
                <a:sym typeface="Source Serif Pro"/>
              </a:rPr>
              <a:t>Humberto Ruiz</a:t>
            </a:r>
            <a:endParaRPr sz="3000">
              <a:solidFill>
                <a:schemeClr val="dk1"/>
              </a:solidFill>
              <a:latin typeface="Source Serif Pro"/>
              <a:ea typeface="Source Serif Pro"/>
              <a:cs typeface="Source Serif Pro"/>
              <a:sym typeface="Source Serif Pro"/>
            </a:endParaRPr>
          </a:p>
        </p:txBody>
      </p:sp>
      <p:sp>
        <p:nvSpPr>
          <p:cNvPr id="189" name="Google Shape;189;p27"/>
          <p:cNvSpPr/>
          <p:nvPr/>
        </p:nvSpPr>
        <p:spPr>
          <a:xfrm>
            <a:off x="347350" y="1644250"/>
            <a:ext cx="4119000" cy="23100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None/>
            </a:pPr>
            <a:r>
              <a:t/>
            </a:r>
            <a:endParaRPr b="1" sz="1500">
              <a:solidFill>
                <a:schemeClr val="dk1"/>
              </a:solidFill>
              <a:latin typeface="Open Sans"/>
              <a:ea typeface="Open Sans"/>
              <a:cs typeface="Open Sans"/>
              <a:sym typeface="Open Sans"/>
            </a:endParaRPr>
          </a:p>
          <a:p>
            <a:pPr indent="-317500" lvl="0" marL="457200" marR="0" rtl="0" algn="l">
              <a:lnSpc>
                <a:spcPct val="115000"/>
              </a:lnSpc>
              <a:spcBef>
                <a:spcPts val="1000"/>
              </a:spcBef>
              <a:spcAft>
                <a:spcPts val="0"/>
              </a:spcAft>
              <a:buClr>
                <a:schemeClr val="dk1"/>
              </a:buClr>
              <a:buSzPts val="1400"/>
              <a:buFont typeface="Open Sans"/>
              <a:buChar char="·"/>
            </a:pPr>
            <a:r>
              <a:rPr lang="iw">
                <a:solidFill>
                  <a:schemeClr val="dk1"/>
                </a:solidFill>
                <a:latin typeface="Open Sans"/>
                <a:ea typeface="Open Sans"/>
                <a:cs typeface="Open Sans"/>
                <a:sym typeface="Open Sans"/>
              </a:rPr>
              <a:t>Will weave “his” football team Real Madrid into every conversation</a:t>
            </a:r>
            <a:endParaRPr>
              <a:solidFill>
                <a:schemeClr val="dk1"/>
              </a:solidFill>
              <a:latin typeface="Open Sans"/>
              <a:ea typeface="Open Sans"/>
              <a:cs typeface="Open Sans"/>
              <a:sym typeface="Open Sans"/>
            </a:endParaRPr>
          </a:p>
          <a:p>
            <a:pPr indent="-317500" lvl="0" marL="457200" marR="0" rtl="0" algn="l">
              <a:lnSpc>
                <a:spcPct val="115000"/>
              </a:lnSpc>
              <a:spcBef>
                <a:spcPts val="1000"/>
              </a:spcBef>
              <a:spcAft>
                <a:spcPts val="0"/>
              </a:spcAft>
              <a:buClr>
                <a:schemeClr val="dk1"/>
              </a:buClr>
              <a:buSzPts val="1400"/>
              <a:buFont typeface="Open Sans"/>
              <a:buChar char="·"/>
            </a:pPr>
            <a:r>
              <a:rPr lang="iw">
                <a:solidFill>
                  <a:schemeClr val="dk1"/>
                </a:solidFill>
                <a:latin typeface="Open Sans"/>
                <a:ea typeface="Open Sans"/>
                <a:cs typeface="Open Sans"/>
                <a:sym typeface="Open Sans"/>
              </a:rPr>
              <a:t>Did not actually grow up in Madrid</a:t>
            </a:r>
            <a:endParaRPr>
              <a:solidFill>
                <a:schemeClr val="dk1"/>
              </a:solidFill>
              <a:latin typeface="Open Sans"/>
              <a:ea typeface="Open Sans"/>
              <a:cs typeface="Open Sans"/>
              <a:sym typeface="Open Sans"/>
            </a:endParaRPr>
          </a:p>
          <a:p>
            <a:pPr indent="-317500" lvl="0" marL="457200" marR="0" rtl="0" algn="l">
              <a:lnSpc>
                <a:spcPct val="115000"/>
              </a:lnSpc>
              <a:spcBef>
                <a:spcPts val="1000"/>
              </a:spcBef>
              <a:spcAft>
                <a:spcPts val="0"/>
              </a:spcAft>
              <a:buClr>
                <a:schemeClr val="dk1"/>
              </a:buClr>
              <a:buSzPts val="1400"/>
              <a:buFont typeface="Open Sans"/>
              <a:buChar char="·"/>
            </a:pPr>
            <a:r>
              <a:rPr lang="iw">
                <a:solidFill>
                  <a:schemeClr val="dk1"/>
                </a:solidFill>
                <a:latin typeface="Open Sans"/>
                <a:ea typeface="Open Sans"/>
                <a:cs typeface="Open Sans"/>
                <a:sym typeface="Open Sans"/>
              </a:rPr>
              <a:t>Still uses Facebook</a:t>
            </a:r>
            <a:endParaRPr>
              <a:solidFill>
                <a:schemeClr val="dk1"/>
              </a:solidFill>
              <a:latin typeface="Open Sans"/>
              <a:ea typeface="Open Sans"/>
              <a:cs typeface="Open Sans"/>
              <a:sym typeface="Open Sans"/>
            </a:endParaRPr>
          </a:p>
          <a:p>
            <a:pPr indent="-317500" lvl="0" marL="457200" marR="0" rtl="0" algn="l">
              <a:lnSpc>
                <a:spcPct val="115000"/>
              </a:lnSpc>
              <a:spcBef>
                <a:spcPts val="1000"/>
              </a:spcBef>
              <a:spcAft>
                <a:spcPts val="1000"/>
              </a:spcAft>
              <a:buClr>
                <a:schemeClr val="dk1"/>
              </a:buClr>
              <a:buSzPts val="1400"/>
              <a:buFont typeface="Open Sans"/>
              <a:buChar char="·"/>
            </a:pPr>
            <a:r>
              <a:rPr lang="iw">
                <a:solidFill>
                  <a:schemeClr val="dk1"/>
                </a:solidFill>
                <a:latin typeface="Open Sans"/>
                <a:ea typeface="Open Sans"/>
                <a:cs typeface="Open Sans"/>
                <a:sym typeface="Open Sans"/>
              </a:rPr>
              <a:t>Is very annoyed that this box is cutting off his perfect hair on the photo</a:t>
            </a:r>
            <a:endParaRPr>
              <a:solidFill>
                <a:schemeClr val="dk1"/>
              </a:solidFill>
              <a:latin typeface="Open Sans"/>
              <a:ea typeface="Open Sans"/>
              <a:cs typeface="Open Sans"/>
              <a:sym typeface="Open Sans"/>
            </a:endParaRPr>
          </a:p>
        </p:txBody>
      </p:sp>
      <p:pic>
        <p:nvPicPr>
          <p:cNvPr id="190" name="Google Shape;190;p27"/>
          <p:cNvPicPr preferRelativeResize="0"/>
          <p:nvPr/>
        </p:nvPicPr>
        <p:blipFill>
          <a:blip r:embed="rId4">
            <a:alphaModFix/>
          </a:blip>
          <a:stretch>
            <a:fillRect/>
          </a:stretch>
        </p:blipFill>
        <p:spPr>
          <a:xfrm>
            <a:off x="5714250" y="544800"/>
            <a:ext cx="2340000" cy="3600001"/>
          </a:xfrm>
          <a:prstGeom prst="rect">
            <a:avLst/>
          </a:prstGeom>
          <a:noFill/>
          <a:ln>
            <a:noFill/>
          </a:ln>
        </p:spPr>
      </p:pic>
      <p:sp>
        <p:nvSpPr>
          <p:cNvPr id="191" name="Google Shape;191;p27"/>
          <p:cNvSpPr/>
          <p:nvPr/>
        </p:nvSpPr>
        <p:spPr>
          <a:xfrm>
            <a:off x="5335350" y="473925"/>
            <a:ext cx="962700" cy="739500"/>
          </a:xfrm>
          <a:prstGeom prst="rect">
            <a:avLst/>
          </a:prstGeom>
          <a:solidFill>
            <a:srgbClr val="FFE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E2D41"/>
              </a:solidFill>
            </a:endParaRPr>
          </a:p>
        </p:txBody>
      </p:sp>
      <p:sp>
        <p:nvSpPr>
          <p:cNvPr id="192" name="Google Shape;192;p27"/>
          <p:cNvSpPr/>
          <p:nvPr/>
        </p:nvSpPr>
        <p:spPr>
          <a:xfrm>
            <a:off x="7768300" y="3443350"/>
            <a:ext cx="962700" cy="739500"/>
          </a:xfrm>
          <a:prstGeom prst="rect">
            <a:avLst/>
          </a:prstGeom>
          <a:solidFill>
            <a:srgbClr val="FFE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E2D4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197" name="Shape 197"/>
        <p:cNvGrpSpPr/>
        <p:nvPr/>
      </p:nvGrpSpPr>
      <p:grpSpPr>
        <a:xfrm>
          <a:off x="0" y="0"/>
          <a:ext cx="0" cy="0"/>
          <a:chOff x="0" y="0"/>
          <a:chExt cx="0" cy="0"/>
        </a:xfrm>
      </p:grpSpPr>
      <p:sp>
        <p:nvSpPr>
          <p:cNvPr id="198" name="Google Shape;198;p28"/>
          <p:cNvSpPr/>
          <p:nvPr/>
        </p:nvSpPr>
        <p:spPr>
          <a:xfrm>
            <a:off x="414450" y="634450"/>
            <a:ext cx="8687400" cy="672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800">
                <a:latin typeface="Source Serif Pro"/>
                <a:ea typeface="Source Serif Pro"/>
                <a:cs typeface="Source Serif Pro"/>
                <a:sym typeface="Source Serif Pro"/>
              </a:rPr>
              <a:t>What are reasons to invest more people in a team?</a:t>
            </a:r>
            <a:endParaRPr sz="2800">
              <a:latin typeface="Source Serif Pro"/>
              <a:ea typeface="Source Serif Pro"/>
              <a:cs typeface="Source Serif Pro"/>
              <a:sym typeface="Source Serif Pro"/>
            </a:endParaRPr>
          </a:p>
        </p:txBody>
      </p:sp>
      <p:sp>
        <p:nvSpPr>
          <p:cNvPr id="199" name="Google Shape;199;p28"/>
          <p:cNvSpPr/>
          <p:nvPr/>
        </p:nvSpPr>
        <p:spPr>
          <a:xfrm>
            <a:off x="414446" y="290360"/>
            <a:ext cx="3711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800">
                <a:solidFill>
                  <a:srgbClr val="4E2D41"/>
                </a:solidFill>
                <a:latin typeface="Open Sans"/>
                <a:ea typeface="Open Sans"/>
                <a:cs typeface="Open Sans"/>
                <a:sym typeface="Open Sans"/>
              </a:rPr>
              <a:t>Business Question</a:t>
            </a:r>
            <a:endParaRPr b="1" sz="1800" u="none" cap="none" strike="noStrike">
              <a:solidFill>
                <a:srgbClr val="4E2D41"/>
              </a:solidFill>
              <a:latin typeface="Open Sans"/>
              <a:ea typeface="Open Sans"/>
              <a:cs typeface="Open Sans"/>
              <a:sym typeface="Open Sans"/>
            </a:endParaRPr>
          </a:p>
        </p:txBody>
      </p:sp>
      <p:pic>
        <p:nvPicPr>
          <p:cNvPr id="200" name="Google Shape;200;p28"/>
          <p:cNvPicPr preferRelativeResize="0"/>
          <p:nvPr/>
        </p:nvPicPr>
        <p:blipFill>
          <a:blip r:embed="rId3">
            <a:alphaModFix/>
          </a:blip>
          <a:stretch>
            <a:fillRect/>
          </a:stretch>
        </p:blipFill>
        <p:spPr>
          <a:xfrm>
            <a:off x="-7900" y="1015125"/>
            <a:ext cx="6073550" cy="4268725"/>
          </a:xfrm>
          <a:prstGeom prst="rect">
            <a:avLst/>
          </a:prstGeom>
          <a:noFill/>
          <a:ln>
            <a:noFill/>
          </a:ln>
        </p:spPr>
      </p:pic>
      <p:sp>
        <p:nvSpPr>
          <p:cNvPr id="201" name="Google Shape;201;p28"/>
          <p:cNvSpPr/>
          <p:nvPr/>
        </p:nvSpPr>
        <p:spPr>
          <a:xfrm>
            <a:off x="2508202" y="1764065"/>
            <a:ext cx="880500" cy="242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2588666" y="3072473"/>
            <a:ext cx="2961300" cy="132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2139000" y="2951925"/>
            <a:ext cx="484800" cy="145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nvSpPr>
        <p:spPr>
          <a:xfrm>
            <a:off x="2666075" y="3301075"/>
            <a:ext cx="2806500" cy="1223700"/>
          </a:xfrm>
          <a:prstGeom prst="rect">
            <a:avLst/>
          </a:prstGeom>
          <a:noFill/>
          <a:ln>
            <a:noFill/>
          </a:ln>
        </p:spPr>
        <p:txBody>
          <a:bodyPr anchorCtr="0" anchor="t" bIns="0" lIns="0" spcFirstLastPara="1" rIns="0" wrap="square" tIns="0">
            <a:noAutofit/>
          </a:bodyPr>
          <a:lstStyle/>
          <a:p>
            <a:pPr indent="0" lvl="0" marL="0" rtl="0" algn="l">
              <a:spcBef>
                <a:spcPts val="1823"/>
              </a:spcBef>
              <a:spcAft>
                <a:spcPts val="0"/>
              </a:spcAft>
              <a:buNone/>
            </a:pPr>
            <a:r>
              <a:rPr lang="iw" sz="900">
                <a:solidFill>
                  <a:schemeClr val="dk1"/>
                </a:solidFill>
                <a:latin typeface="Barlow Light"/>
                <a:ea typeface="Barlow Light"/>
                <a:cs typeface="Barlow Light"/>
                <a:sym typeface="Barlow Light"/>
              </a:rPr>
              <a:t>Hi Jan,</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Hope you had a great weekend! We have the big meeting coming up with Cecilia (the VP of Sales) to decide on which sales teams should hire more people in order for us to grow the business.</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We will need your help on this.</a:t>
            </a:r>
            <a:endParaRPr sz="900">
              <a:latin typeface="Barlow Light"/>
              <a:ea typeface="Barlow Light"/>
              <a:cs typeface="Barlow Light"/>
              <a:sym typeface="Barlow Light"/>
            </a:endParaRPr>
          </a:p>
        </p:txBody>
      </p:sp>
      <p:sp>
        <p:nvSpPr>
          <p:cNvPr id="205" name="Google Shape;205;p28"/>
          <p:cNvSpPr/>
          <p:nvPr/>
        </p:nvSpPr>
        <p:spPr>
          <a:xfrm>
            <a:off x="5888925" y="1416325"/>
            <a:ext cx="2666100" cy="34860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206" name="Google Shape;206;p28"/>
          <p:cNvSpPr txBox="1"/>
          <p:nvPr/>
        </p:nvSpPr>
        <p:spPr>
          <a:xfrm>
            <a:off x="2584400" y="1800525"/>
            <a:ext cx="2034900" cy="169200"/>
          </a:xfrm>
          <a:prstGeom prst="rect">
            <a:avLst/>
          </a:prstGeom>
          <a:noFill/>
          <a:ln>
            <a:noFill/>
          </a:ln>
        </p:spPr>
        <p:txBody>
          <a:bodyPr anchorCtr="0" anchor="t" bIns="0" lIns="0" spcFirstLastPara="1" rIns="0" wrap="square" tIns="0">
            <a:spAutoFit/>
          </a:bodyPr>
          <a:lstStyle/>
          <a:p>
            <a:pPr indent="0" lvl="0" marL="0" rtl="0" algn="l">
              <a:spcBef>
                <a:spcPts val="1823"/>
              </a:spcBef>
              <a:spcAft>
                <a:spcPts val="0"/>
              </a:spcAft>
              <a:buNone/>
            </a:pPr>
            <a:r>
              <a:rPr b="1" lang="iw" sz="1100">
                <a:solidFill>
                  <a:schemeClr val="dk1"/>
                </a:solidFill>
                <a:latin typeface="Barlow"/>
                <a:ea typeface="Barlow"/>
                <a:cs typeface="Barlow"/>
                <a:sym typeface="Barlow"/>
              </a:rPr>
              <a:t>Humberto Ruiz</a:t>
            </a:r>
            <a:endParaRPr b="1" sz="1100">
              <a:latin typeface="Barlow"/>
              <a:ea typeface="Barlow"/>
              <a:cs typeface="Barlow"/>
              <a:sym typeface="Barlow"/>
            </a:endParaRPr>
          </a:p>
        </p:txBody>
      </p:sp>
      <p:sp>
        <p:nvSpPr>
          <p:cNvPr id="207" name="Google Shape;207;p28"/>
          <p:cNvSpPr/>
          <p:nvPr/>
        </p:nvSpPr>
        <p:spPr>
          <a:xfrm>
            <a:off x="529250" y="1718025"/>
            <a:ext cx="991500" cy="3342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txBox="1"/>
          <p:nvPr/>
        </p:nvSpPr>
        <p:spPr>
          <a:xfrm>
            <a:off x="529250" y="1808175"/>
            <a:ext cx="1075800" cy="153900"/>
          </a:xfrm>
          <a:prstGeom prst="rect">
            <a:avLst/>
          </a:prstGeom>
          <a:solidFill>
            <a:srgbClr val="440941"/>
          </a:solidFill>
          <a:ln>
            <a:noFill/>
          </a:ln>
        </p:spPr>
        <p:txBody>
          <a:bodyPr anchorCtr="0" anchor="t" bIns="0" lIns="0" spcFirstLastPara="1" rIns="0" wrap="square" tIns="0">
            <a:spAutoFit/>
          </a:bodyPr>
          <a:lstStyle/>
          <a:p>
            <a:pPr indent="0" lvl="0" marL="0" rtl="0" algn="l">
              <a:spcBef>
                <a:spcPts val="1823"/>
              </a:spcBef>
              <a:spcAft>
                <a:spcPts val="0"/>
              </a:spcAft>
              <a:buNone/>
            </a:pPr>
            <a:r>
              <a:rPr b="1" lang="iw" sz="1000">
                <a:solidFill>
                  <a:schemeClr val="lt1"/>
                </a:solidFill>
                <a:latin typeface="Barlow"/>
                <a:ea typeface="Barlow"/>
                <a:cs typeface="Barlow"/>
                <a:sym typeface="Barlow"/>
              </a:rPr>
              <a:t>Meta Platforms</a:t>
            </a:r>
            <a:endParaRPr b="1" sz="1000">
              <a:solidFill>
                <a:schemeClr val="lt1"/>
              </a:solidFill>
              <a:latin typeface="Barlow"/>
              <a:ea typeface="Barlow"/>
              <a:cs typeface="Barlow"/>
              <a:sym typeface="Barlow"/>
            </a:endParaRPr>
          </a:p>
        </p:txBody>
      </p:sp>
      <p:pic>
        <p:nvPicPr>
          <p:cNvPr id="209" name="Google Shape;209;p28"/>
          <p:cNvPicPr preferRelativeResize="0"/>
          <p:nvPr/>
        </p:nvPicPr>
        <p:blipFill rotWithShape="1">
          <a:blip r:embed="rId4">
            <a:alphaModFix/>
          </a:blip>
          <a:srcRect b="24113" l="0" r="0" t="8076"/>
          <a:stretch/>
        </p:blipFill>
        <p:spPr>
          <a:xfrm>
            <a:off x="2192650" y="3317425"/>
            <a:ext cx="377400" cy="3828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10" name="Google Shape;210;p28"/>
          <p:cNvPicPr preferRelativeResize="0"/>
          <p:nvPr/>
        </p:nvPicPr>
        <p:blipFill rotWithShape="1">
          <a:blip r:embed="rId4">
            <a:alphaModFix/>
          </a:blip>
          <a:srcRect b="20189" l="0" r="0" t="20183"/>
          <a:stretch/>
        </p:blipFill>
        <p:spPr>
          <a:xfrm>
            <a:off x="2244825" y="1782300"/>
            <a:ext cx="230400" cy="2055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11" name="Google Shape;211;p28"/>
          <p:cNvPicPr preferRelativeResize="0"/>
          <p:nvPr/>
        </p:nvPicPr>
        <p:blipFill rotWithShape="1">
          <a:blip r:embed="rId5">
            <a:alphaModFix/>
          </a:blip>
          <a:srcRect b="20257" l="0" r="0" t="20251"/>
          <a:stretch/>
        </p:blipFill>
        <p:spPr>
          <a:xfrm>
            <a:off x="5319650" y="145277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12" name="Google Shape;212;p28"/>
          <p:cNvPicPr preferRelativeResize="0"/>
          <p:nvPr/>
        </p:nvPicPr>
        <p:blipFill rotWithShape="1">
          <a:blip r:embed="rId5">
            <a:alphaModFix/>
          </a:blip>
          <a:srcRect b="20257" l="0" r="0" t="20251"/>
          <a:stretch/>
        </p:blipFill>
        <p:spPr>
          <a:xfrm>
            <a:off x="589475" y="270842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13" name="Google Shape;213;p28"/>
          <p:cNvPicPr preferRelativeResize="0"/>
          <p:nvPr/>
        </p:nvPicPr>
        <p:blipFill rotWithShape="1">
          <a:blip r:embed="rId4">
            <a:alphaModFix/>
          </a:blip>
          <a:srcRect b="20566" l="0" r="0" t="20572"/>
          <a:stretch/>
        </p:blipFill>
        <p:spPr>
          <a:xfrm>
            <a:off x="588875" y="2885975"/>
            <a:ext cx="190800" cy="1680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214" name="Google Shape;214;p28"/>
          <p:cNvSpPr/>
          <p:nvPr/>
        </p:nvSpPr>
        <p:spPr>
          <a:xfrm>
            <a:off x="538325" y="3078325"/>
            <a:ext cx="1075800" cy="2421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a:off x="779675" y="2709725"/>
            <a:ext cx="1075800" cy="1680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txBox="1"/>
          <p:nvPr/>
        </p:nvSpPr>
        <p:spPr>
          <a:xfrm>
            <a:off x="855275" y="2739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Jan Maas (You)</a:t>
            </a:r>
            <a:endParaRPr sz="700">
              <a:solidFill>
                <a:schemeClr val="lt1"/>
              </a:solidFill>
              <a:latin typeface="Open Sans Light"/>
              <a:ea typeface="Open Sans Light"/>
              <a:cs typeface="Open Sans Light"/>
              <a:sym typeface="Open Sans Light"/>
            </a:endParaRPr>
          </a:p>
        </p:txBody>
      </p:sp>
      <p:sp>
        <p:nvSpPr>
          <p:cNvPr id="217" name="Google Shape;217;p28"/>
          <p:cNvSpPr/>
          <p:nvPr/>
        </p:nvSpPr>
        <p:spPr>
          <a:xfrm>
            <a:off x="778875" y="2893025"/>
            <a:ext cx="1236000" cy="153900"/>
          </a:xfrm>
          <a:prstGeom prst="rect">
            <a:avLst/>
          </a:prstGeom>
          <a:solidFill>
            <a:srgbClr val="004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txBox="1"/>
          <p:nvPr/>
        </p:nvSpPr>
        <p:spPr>
          <a:xfrm>
            <a:off x="860713" y="2924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Humberto Ruiz</a:t>
            </a:r>
            <a:endParaRPr sz="700">
              <a:solidFill>
                <a:schemeClr val="lt1"/>
              </a:solidFill>
              <a:latin typeface="Open Sans Light"/>
              <a:ea typeface="Open Sans Light"/>
              <a:cs typeface="Open Sans Light"/>
              <a:sym typeface="Open Sans Light"/>
            </a:endParaRPr>
          </a:p>
        </p:txBody>
      </p:sp>
      <p:sp>
        <p:nvSpPr>
          <p:cNvPr id="219" name="Google Shape;219;p28"/>
          <p:cNvSpPr/>
          <p:nvPr/>
        </p:nvSpPr>
        <p:spPr>
          <a:xfrm>
            <a:off x="6035750" y="1637825"/>
            <a:ext cx="23877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200">
                <a:solidFill>
                  <a:srgbClr val="4E2D41"/>
                </a:solidFill>
                <a:latin typeface="Open Sans"/>
                <a:ea typeface="Open Sans"/>
                <a:cs typeface="Open Sans"/>
                <a:sym typeface="Open Sans"/>
              </a:rPr>
              <a:t>1. </a:t>
            </a:r>
            <a:r>
              <a:rPr b="1" lang="iw" sz="1200">
                <a:solidFill>
                  <a:srgbClr val="4E2D41"/>
                </a:solidFill>
                <a:latin typeface="Open Sans"/>
                <a:ea typeface="Open Sans"/>
                <a:cs typeface="Open Sans"/>
                <a:sym typeface="Open Sans"/>
              </a:rPr>
              <a:t>What are the reasons to hire more people in a sales team?</a:t>
            </a:r>
            <a:br>
              <a:rPr b="1" lang="iw" sz="1200">
                <a:solidFill>
                  <a:srgbClr val="4E2D41"/>
                </a:solidFill>
                <a:latin typeface="Open Sans"/>
                <a:ea typeface="Open Sans"/>
                <a:cs typeface="Open Sans"/>
                <a:sym typeface="Open Sans"/>
              </a:rPr>
            </a:br>
            <a:endParaRPr sz="1200">
              <a:solidFill>
                <a:srgbClr val="4E2D41"/>
              </a:solidFill>
              <a:latin typeface="Open Sans"/>
              <a:ea typeface="Open Sans"/>
              <a:cs typeface="Open Sans"/>
              <a:sym typeface="Open Sans"/>
            </a:endParaRPr>
          </a:p>
        </p:txBody>
      </p:sp>
      <p:sp>
        <p:nvSpPr>
          <p:cNvPr id="220" name="Google Shape;220;p28"/>
          <p:cNvSpPr/>
          <p:nvPr/>
        </p:nvSpPr>
        <p:spPr>
          <a:xfrm>
            <a:off x="6035750" y="3390425"/>
            <a:ext cx="23877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200">
                <a:solidFill>
                  <a:srgbClr val="4E2D41"/>
                </a:solidFill>
                <a:latin typeface="Open Sans"/>
                <a:ea typeface="Open Sans"/>
                <a:cs typeface="Open Sans"/>
                <a:sym typeface="Open Sans"/>
              </a:rPr>
              <a:t>2. What are data points we can find to validate this?</a:t>
            </a:r>
            <a:br>
              <a:rPr b="1" lang="iw" sz="1200">
                <a:solidFill>
                  <a:srgbClr val="4E2D41"/>
                </a:solidFill>
                <a:latin typeface="Open Sans"/>
                <a:ea typeface="Open Sans"/>
                <a:cs typeface="Open Sans"/>
                <a:sym typeface="Open Sans"/>
              </a:rPr>
            </a:br>
            <a:endParaRPr sz="1200">
              <a:solidFill>
                <a:srgbClr val="4E2D41"/>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225" name="Shape 225"/>
        <p:cNvGrpSpPr/>
        <p:nvPr/>
      </p:nvGrpSpPr>
      <p:grpSpPr>
        <a:xfrm>
          <a:off x="0" y="0"/>
          <a:ext cx="0" cy="0"/>
          <a:chOff x="0" y="0"/>
          <a:chExt cx="0" cy="0"/>
        </a:xfrm>
      </p:grpSpPr>
      <p:sp>
        <p:nvSpPr>
          <p:cNvPr id="226" name="Google Shape;226;p29"/>
          <p:cNvSpPr/>
          <p:nvPr/>
        </p:nvSpPr>
        <p:spPr>
          <a:xfrm>
            <a:off x="414450" y="634450"/>
            <a:ext cx="8687400" cy="672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800">
                <a:latin typeface="Source Serif Pro"/>
                <a:ea typeface="Source Serif Pro"/>
                <a:cs typeface="Source Serif Pro"/>
                <a:sym typeface="Source Serif Pro"/>
              </a:rPr>
              <a:t>What are reasons to invest more people in a team?</a:t>
            </a:r>
            <a:endParaRPr sz="2800">
              <a:latin typeface="Source Serif Pro"/>
              <a:ea typeface="Source Serif Pro"/>
              <a:cs typeface="Source Serif Pro"/>
              <a:sym typeface="Source Serif Pro"/>
            </a:endParaRPr>
          </a:p>
        </p:txBody>
      </p:sp>
      <p:sp>
        <p:nvSpPr>
          <p:cNvPr id="227" name="Google Shape;227;p29"/>
          <p:cNvSpPr/>
          <p:nvPr/>
        </p:nvSpPr>
        <p:spPr>
          <a:xfrm>
            <a:off x="414446" y="290360"/>
            <a:ext cx="3711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800">
                <a:solidFill>
                  <a:srgbClr val="4E2D41"/>
                </a:solidFill>
                <a:latin typeface="Open Sans"/>
                <a:ea typeface="Open Sans"/>
                <a:cs typeface="Open Sans"/>
                <a:sym typeface="Open Sans"/>
              </a:rPr>
              <a:t>Business Question</a:t>
            </a:r>
            <a:endParaRPr b="1" sz="1800" u="none" cap="none" strike="noStrike">
              <a:solidFill>
                <a:srgbClr val="4E2D41"/>
              </a:solidFill>
              <a:latin typeface="Open Sans"/>
              <a:ea typeface="Open Sans"/>
              <a:cs typeface="Open Sans"/>
              <a:sym typeface="Open Sans"/>
            </a:endParaRPr>
          </a:p>
        </p:txBody>
      </p:sp>
      <p:pic>
        <p:nvPicPr>
          <p:cNvPr id="228" name="Google Shape;228;p29"/>
          <p:cNvPicPr preferRelativeResize="0"/>
          <p:nvPr/>
        </p:nvPicPr>
        <p:blipFill>
          <a:blip r:embed="rId3">
            <a:alphaModFix/>
          </a:blip>
          <a:stretch>
            <a:fillRect/>
          </a:stretch>
        </p:blipFill>
        <p:spPr>
          <a:xfrm>
            <a:off x="-7900" y="1015125"/>
            <a:ext cx="6073550" cy="4268725"/>
          </a:xfrm>
          <a:prstGeom prst="rect">
            <a:avLst/>
          </a:prstGeom>
          <a:noFill/>
          <a:ln>
            <a:noFill/>
          </a:ln>
        </p:spPr>
      </p:pic>
      <p:sp>
        <p:nvSpPr>
          <p:cNvPr id="229" name="Google Shape;229;p29"/>
          <p:cNvSpPr/>
          <p:nvPr/>
        </p:nvSpPr>
        <p:spPr>
          <a:xfrm>
            <a:off x="2508202" y="1764065"/>
            <a:ext cx="880500" cy="242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9"/>
          <p:cNvSpPr/>
          <p:nvPr/>
        </p:nvSpPr>
        <p:spPr>
          <a:xfrm>
            <a:off x="2588666" y="3072473"/>
            <a:ext cx="2961300" cy="132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a:off x="2139000" y="2951925"/>
            <a:ext cx="484800" cy="145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9"/>
          <p:cNvSpPr/>
          <p:nvPr/>
        </p:nvSpPr>
        <p:spPr>
          <a:xfrm>
            <a:off x="2666075" y="3301075"/>
            <a:ext cx="2806500" cy="1223700"/>
          </a:xfrm>
          <a:prstGeom prst="rect">
            <a:avLst/>
          </a:prstGeom>
          <a:noFill/>
          <a:ln>
            <a:noFill/>
          </a:ln>
        </p:spPr>
        <p:txBody>
          <a:bodyPr anchorCtr="0" anchor="t" bIns="0" lIns="0" spcFirstLastPara="1" rIns="0" wrap="square" tIns="0">
            <a:noAutofit/>
          </a:bodyPr>
          <a:lstStyle/>
          <a:p>
            <a:pPr indent="0" lvl="0" marL="0" rtl="0" algn="l">
              <a:spcBef>
                <a:spcPts val="1823"/>
              </a:spcBef>
              <a:spcAft>
                <a:spcPts val="0"/>
              </a:spcAft>
              <a:buNone/>
            </a:pPr>
            <a:r>
              <a:rPr lang="iw" sz="900">
                <a:solidFill>
                  <a:schemeClr val="dk1"/>
                </a:solidFill>
                <a:latin typeface="Barlow Light"/>
                <a:ea typeface="Barlow Light"/>
                <a:cs typeface="Barlow Light"/>
                <a:sym typeface="Barlow Light"/>
              </a:rPr>
              <a:t>Hi Jan,</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Hope you had a great weekend! We have the big meeting coming up with Cecilia (the VP of Sales) to decide on which sales teams should hire more people in order for us to grow the business.</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We will need your help on this.</a:t>
            </a:r>
            <a:endParaRPr sz="900">
              <a:latin typeface="Barlow Light"/>
              <a:ea typeface="Barlow Light"/>
              <a:cs typeface="Barlow Light"/>
              <a:sym typeface="Barlow Light"/>
            </a:endParaRPr>
          </a:p>
        </p:txBody>
      </p:sp>
      <p:sp>
        <p:nvSpPr>
          <p:cNvPr id="233" name="Google Shape;233;p29"/>
          <p:cNvSpPr/>
          <p:nvPr/>
        </p:nvSpPr>
        <p:spPr>
          <a:xfrm>
            <a:off x="5888925" y="1416325"/>
            <a:ext cx="2666100" cy="34860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234" name="Google Shape;234;p29"/>
          <p:cNvSpPr/>
          <p:nvPr/>
        </p:nvSpPr>
        <p:spPr>
          <a:xfrm>
            <a:off x="529250" y="1718025"/>
            <a:ext cx="991500" cy="3342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txBox="1"/>
          <p:nvPr/>
        </p:nvSpPr>
        <p:spPr>
          <a:xfrm>
            <a:off x="529250" y="1808175"/>
            <a:ext cx="1075800" cy="153900"/>
          </a:xfrm>
          <a:prstGeom prst="rect">
            <a:avLst/>
          </a:prstGeom>
          <a:solidFill>
            <a:srgbClr val="440941"/>
          </a:solidFill>
          <a:ln>
            <a:noFill/>
          </a:ln>
        </p:spPr>
        <p:txBody>
          <a:bodyPr anchorCtr="0" anchor="t" bIns="0" lIns="0" spcFirstLastPara="1" rIns="0" wrap="square" tIns="0">
            <a:spAutoFit/>
          </a:bodyPr>
          <a:lstStyle/>
          <a:p>
            <a:pPr indent="0" lvl="0" marL="0" rtl="0" algn="l">
              <a:spcBef>
                <a:spcPts val="1823"/>
              </a:spcBef>
              <a:spcAft>
                <a:spcPts val="0"/>
              </a:spcAft>
              <a:buNone/>
            </a:pPr>
            <a:r>
              <a:rPr b="1" lang="iw" sz="1000">
                <a:solidFill>
                  <a:schemeClr val="lt1"/>
                </a:solidFill>
                <a:latin typeface="Barlow"/>
                <a:ea typeface="Barlow"/>
                <a:cs typeface="Barlow"/>
                <a:sym typeface="Barlow"/>
              </a:rPr>
              <a:t>Meta Platforms</a:t>
            </a:r>
            <a:endParaRPr b="1" sz="1000">
              <a:solidFill>
                <a:schemeClr val="lt1"/>
              </a:solidFill>
              <a:latin typeface="Barlow"/>
              <a:ea typeface="Barlow"/>
              <a:cs typeface="Barlow"/>
              <a:sym typeface="Barlow"/>
            </a:endParaRPr>
          </a:p>
        </p:txBody>
      </p:sp>
      <p:pic>
        <p:nvPicPr>
          <p:cNvPr id="236" name="Google Shape;236;p29"/>
          <p:cNvPicPr preferRelativeResize="0"/>
          <p:nvPr/>
        </p:nvPicPr>
        <p:blipFill rotWithShape="1">
          <a:blip r:embed="rId4">
            <a:alphaModFix/>
          </a:blip>
          <a:srcRect b="24113" l="0" r="0" t="8076"/>
          <a:stretch/>
        </p:blipFill>
        <p:spPr>
          <a:xfrm>
            <a:off x="2192650" y="3317425"/>
            <a:ext cx="377400" cy="3828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37" name="Google Shape;237;p29"/>
          <p:cNvPicPr preferRelativeResize="0"/>
          <p:nvPr/>
        </p:nvPicPr>
        <p:blipFill rotWithShape="1">
          <a:blip r:embed="rId5">
            <a:alphaModFix/>
          </a:blip>
          <a:srcRect b="20257" l="0" r="0" t="20251"/>
          <a:stretch/>
        </p:blipFill>
        <p:spPr>
          <a:xfrm>
            <a:off x="5319650" y="145277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38" name="Google Shape;238;p29"/>
          <p:cNvPicPr preferRelativeResize="0"/>
          <p:nvPr/>
        </p:nvPicPr>
        <p:blipFill rotWithShape="1">
          <a:blip r:embed="rId5">
            <a:alphaModFix/>
          </a:blip>
          <a:srcRect b="20257" l="0" r="0" t="20251"/>
          <a:stretch/>
        </p:blipFill>
        <p:spPr>
          <a:xfrm>
            <a:off x="589475" y="270842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39" name="Google Shape;239;p29"/>
          <p:cNvPicPr preferRelativeResize="0"/>
          <p:nvPr/>
        </p:nvPicPr>
        <p:blipFill rotWithShape="1">
          <a:blip r:embed="rId4">
            <a:alphaModFix/>
          </a:blip>
          <a:srcRect b="20566" l="0" r="0" t="20572"/>
          <a:stretch/>
        </p:blipFill>
        <p:spPr>
          <a:xfrm>
            <a:off x="588875" y="2885975"/>
            <a:ext cx="190800" cy="1680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240" name="Google Shape;240;p29"/>
          <p:cNvSpPr/>
          <p:nvPr/>
        </p:nvSpPr>
        <p:spPr>
          <a:xfrm>
            <a:off x="538325" y="3078325"/>
            <a:ext cx="1075800" cy="2421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9"/>
          <p:cNvSpPr/>
          <p:nvPr/>
        </p:nvSpPr>
        <p:spPr>
          <a:xfrm>
            <a:off x="779675" y="2709725"/>
            <a:ext cx="1075800" cy="1680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9"/>
          <p:cNvSpPr txBox="1"/>
          <p:nvPr/>
        </p:nvSpPr>
        <p:spPr>
          <a:xfrm>
            <a:off x="855275" y="2739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Jan Maas (You)</a:t>
            </a:r>
            <a:endParaRPr sz="700">
              <a:solidFill>
                <a:schemeClr val="lt1"/>
              </a:solidFill>
              <a:latin typeface="Open Sans Light"/>
              <a:ea typeface="Open Sans Light"/>
              <a:cs typeface="Open Sans Light"/>
              <a:sym typeface="Open Sans Light"/>
            </a:endParaRPr>
          </a:p>
        </p:txBody>
      </p:sp>
      <p:sp>
        <p:nvSpPr>
          <p:cNvPr id="243" name="Google Shape;243;p29"/>
          <p:cNvSpPr/>
          <p:nvPr/>
        </p:nvSpPr>
        <p:spPr>
          <a:xfrm>
            <a:off x="778875" y="2893025"/>
            <a:ext cx="1236000" cy="153900"/>
          </a:xfrm>
          <a:prstGeom prst="rect">
            <a:avLst/>
          </a:prstGeom>
          <a:solidFill>
            <a:srgbClr val="004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9"/>
          <p:cNvSpPr txBox="1"/>
          <p:nvPr/>
        </p:nvSpPr>
        <p:spPr>
          <a:xfrm>
            <a:off x="860713" y="2924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Humberto Ruiz</a:t>
            </a:r>
            <a:endParaRPr sz="700">
              <a:solidFill>
                <a:schemeClr val="lt1"/>
              </a:solidFill>
              <a:latin typeface="Open Sans Light"/>
              <a:ea typeface="Open Sans Light"/>
              <a:cs typeface="Open Sans Light"/>
              <a:sym typeface="Open Sans Light"/>
            </a:endParaRPr>
          </a:p>
        </p:txBody>
      </p:sp>
      <p:sp>
        <p:nvSpPr>
          <p:cNvPr id="245" name="Google Shape;245;p29"/>
          <p:cNvSpPr/>
          <p:nvPr/>
        </p:nvSpPr>
        <p:spPr>
          <a:xfrm>
            <a:off x="6035750" y="1637825"/>
            <a:ext cx="23877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200">
                <a:solidFill>
                  <a:srgbClr val="4E2D41"/>
                </a:solidFill>
                <a:latin typeface="Open Sans"/>
                <a:ea typeface="Open Sans"/>
                <a:cs typeface="Open Sans"/>
                <a:sym typeface="Open Sans"/>
              </a:rPr>
              <a:t>1. What are the reasons to hire more people in a sales team?</a:t>
            </a:r>
            <a:endParaRPr b="1" sz="1200">
              <a:solidFill>
                <a:srgbClr val="4E2D41"/>
              </a:solidFill>
              <a:latin typeface="Open Sans"/>
              <a:ea typeface="Open Sans"/>
              <a:cs typeface="Open Sans"/>
              <a:sym typeface="Open Sans"/>
            </a:endParaRPr>
          </a:p>
        </p:txBody>
      </p:sp>
      <p:sp>
        <p:nvSpPr>
          <p:cNvPr id="246" name="Google Shape;246;p29"/>
          <p:cNvSpPr txBox="1"/>
          <p:nvPr/>
        </p:nvSpPr>
        <p:spPr>
          <a:xfrm>
            <a:off x="6067850" y="2479825"/>
            <a:ext cx="2318400" cy="615600"/>
          </a:xfrm>
          <a:prstGeom prst="rect">
            <a:avLst/>
          </a:prstGeom>
          <a:noFill/>
          <a:ln>
            <a:noFill/>
          </a:ln>
        </p:spPr>
        <p:txBody>
          <a:bodyPr anchorCtr="0" anchor="t" bIns="0" lIns="0" spcFirstLastPara="1" rIns="0" wrap="square" tIns="0">
            <a:spAutoFit/>
          </a:bodyPr>
          <a:lstStyle/>
          <a:p>
            <a:pPr indent="0" lvl="0" marL="0" rtl="0" algn="l">
              <a:lnSpc>
                <a:spcPct val="150000"/>
              </a:lnSpc>
              <a:spcBef>
                <a:spcPts val="0"/>
              </a:spcBef>
              <a:spcAft>
                <a:spcPts val="0"/>
              </a:spcAft>
              <a:buNone/>
            </a:pPr>
            <a:r>
              <a:rPr lang="iw" sz="1000">
                <a:latin typeface="Open Sans Light"/>
                <a:ea typeface="Open Sans Light"/>
                <a:cs typeface="Open Sans Light"/>
                <a:sym typeface="Open Sans Light"/>
              </a:rPr>
              <a:t>• </a:t>
            </a:r>
            <a:r>
              <a:rPr lang="iw" sz="1000">
                <a:latin typeface="Open Sans Light"/>
                <a:ea typeface="Open Sans Light"/>
                <a:cs typeface="Open Sans Light"/>
                <a:sym typeface="Open Sans Light"/>
              </a:rPr>
              <a:t>A sales team is growing rapidly</a:t>
            </a:r>
            <a:br>
              <a:rPr lang="iw" sz="1000">
                <a:latin typeface="Open Sans Light"/>
                <a:ea typeface="Open Sans Light"/>
                <a:cs typeface="Open Sans Light"/>
                <a:sym typeface="Open Sans Light"/>
              </a:rPr>
            </a:br>
            <a:r>
              <a:rPr lang="iw" sz="1000">
                <a:solidFill>
                  <a:schemeClr val="dk1"/>
                </a:solidFill>
                <a:latin typeface="Open Sans Light"/>
                <a:ea typeface="Open Sans Light"/>
                <a:cs typeface="Open Sans Light"/>
                <a:sym typeface="Open Sans Light"/>
              </a:rPr>
              <a:t>• Every employee in the team generates a high amount of revenue </a:t>
            </a:r>
            <a:endParaRPr sz="1000">
              <a:latin typeface="Open Sans Light"/>
              <a:ea typeface="Open Sans Light"/>
              <a:cs typeface="Open Sans Light"/>
              <a:sym typeface="Open Sans Light"/>
            </a:endParaRPr>
          </a:p>
        </p:txBody>
      </p:sp>
      <p:sp>
        <p:nvSpPr>
          <p:cNvPr id="247" name="Google Shape;247;p29"/>
          <p:cNvSpPr/>
          <p:nvPr/>
        </p:nvSpPr>
        <p:spPr>
          <a:xfrm>
            <a:off x="6035750" y="3390425"/>
            <a:ext cx="23877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200">
                <a:solidFill>
                  <a:srgbClr val="4E2D41"/>
                </a:solidFill>
                <a:latin typeface="Open Sans"/>
                <a:ea typeface="Open Sans"/>
                <a:cs typeface="Open Sans"/>
                <a:sym typeface="Open Sans"/>
              </a:rPr>
              <a:t>2</a:t>
            </a:r>
            <a:r>
              <a:rPr b="1" lang="iw" sz="1200">
                <a:solidFill>
                  <a:srgbClr val="4E2D41"/>
                </a:solidFill>
                <a:latin typeface="Open Sans"/>
                <a:ea typeface="Open Sans"/>
                <a:cs typeface="Open Sans"/>
                <a:sym typeface="Open Sans"/>
              </a:rPr>
              <a:t>. What are data points we can find to validate this?</a:t>
            </a:r>
            <a:endParaRPr b="1" sz="1200">
              <a:solidFill>
                <a:srgbClr val="4E2D41"/>
              </a:solidFill>
              <a:latin typeface="Open Sans"/>
              <a:ea typeface="Open Sans"/>
              <a:cs typeface="Open Sans"/>
              <a:sym typeface="Open Sans"/>
            </a:endParaRPr>
          </a:p>
        </p:txBody>
      </p:sp>
      <p:sp>
        <p:nvSpPr>
          <p:cNvPr id="248" name="Google Shape;248;p29"/>
          <p:cNvSpPr txBox="1"/>
          <p:nvPr/>
        </p:nvSpPr>
        <p:spPr>
          <a:xfrm>
            <a:off x="6067850" y="3927625"/>
            <a:ext cx="2387700" cy="615600"/>
          </a:xfrm>
          <a:prstGeom prst="rect">
            <a:avLst/>
          </a:prstGeom>
          <a:noFill/>
          <a:ln>
            <a:noFill/>
          </a:ln>
        </p:spPr>
        <p:txBody>
          <a:bodyPr anchorCtr="0" anchor="t" bIns="0" lIns="0" spcFirstLastPara="1" rIns="0" wrap="square" tIns="0">
            <a:spAutoFit/>
          </a:bodyPr>
          <a:lstStyle/>
          <a:p>
            <a:pPr indent="0" lvl="0" marL="0" rtl="0" algn="l">
              <a:lnSpc>
                <a:spcPct val="150000"/>
              </a:lnSpc>
              <a:spcBef>
                <a:spcPts val="0"/>
              </a:spcBef>
              <a:spcAft>
                <a:spcPts val="0"/>
              </a:spcAft>
              <a:buNone/>
            </a:pPr>
            <a:r>
              <a:rPr lang="iw" sz="1000">
                <a:latin typeface="Open Sans Light"/>
                <a:ea typeface="Open Sans Light"/>
                <a:cs typeface="Open Sans Light"/>
                <a:sym typeface="Open Sans Light"/>
              </a:rPr>
              <a:t>• Revenue growth (e.g. Year-over-year)</a:t>
            </a:r>
            <a:br>
              <a:rPr lang="iw" sz="1000">
                <a:latin typeface="Open Sans Light"/>
                <a:ea typeface="Open Sans Light"/>
                <a:cs typeface="Open Sans Light"/>
                <a:sym typeface="Open Sans Light"/>
              </a:rPr>
            </a:br>
            <a:r>
              <a:rPr lang="iw" sz="1000">
                <a:solidFill>
                  <a:schemeClr val="dk1"/>
                </a:solidFill>
                <a:latin typeface="Open Sans Light"/>
                <a:ea typeface="Open Sans Light"/>
                <a:cs typeface="Open Sans Light"/>
                <a:sym typeface="Open Sans Light"/>
              </a:rPr>
              <a:t>• Average revenue per employee compared against the company average </a:t>
            </a:r>
            <a:endParaRPr sz="1000">
              <a:latin typeface="Open Sans Light"/>
              <a:ea typeface="Open Sans Light"/>
              <a:cs typeface="Open Sans Light"/>
              <a:sym typeface="Open Sans Light"/>
            </a:endParaRPr>
          </a:p>
        </p:txBody>
      </p:sp>
      <p:sp>
        <p:nvSpPr>
          <p:cNvPr id="249" name="Google Shape;249;p29"/>
          <p:cNvSpPr txBox="1"/>
          <p:nvPr/>
        </p:nvSpPr>
        <p:spPr>
          <a:xfrm>
            <a:off x="2584400" y="1800525"/>
            <a:ext cx="2034900" cy="169200"/>
          </a:xfrm>
          <a:prstGeom prst="rect">
            <a:avLst/>
          </a:prstGeom>
          <a:noFill/>
          <a:ln>
            <a:noFill/>
          </a:ln>
        </p:spPr>
        <p:txBody>
          <a:bodyPr anchorCtr="0" anchor="t" bIns="0" lIns="0" spcFirstLastPara="1" rIns="0" wrap="square" tIns="0">
            <a:spAutoFit/>
          </a:bodyPr>
          <a:lstStyle/>
          <a:p>
            <a:pPr indent="0" lvl="0" marL="0" rtl="0" algn="l">
              <a:spcBef>
                <a:spcPts val="1823"/>
              </a:spcBef>
              <a:spcAft>
                <a:spcPts val="0"/>
              </a:spcAft>
              <a:buNone/>
            </a:pPr>
            <a:r>
              <a:rPr b="1" lang="iw" sz="1100">
                <a:solidFill>
                  <a:schemeClr val="dk1"/>
                </a:solidFill>
                <a:latin typeface="Barlow"/>
                <a:ea typeface="Barlow"/>
                <a:cs typeface="Barlow"/>
                <a:sym typeface="Barlow"/>
              </a:rPr>
              <a:t>Humberto Ruiz</a:t>
            </a:r>
            <a:endParaRPr b="1" sz="1100">
              <a:latin typeface="Barlow"/>
              <a:ea typeface="Barlow"/>
              <a:cs typeface="Barlow"/>
              <a:sym typeface="Barlow"/>
            </a:endParaRPr>
          </a:p>
        </p:txBody>
      </p:sp>
      <p:pic>
        <p:nvPicPr>
          <p:cNvPr id="250" name="Google Shape;250;p29"/>
          <p:cNvPicPr preferRelativeResize="0"/>
          <p:nvPr/>
        </p:nvPicPr>
        <p:blipFill rotWithShape="1">
          <a:blip r:embed="rId4">
            <a:alphaModFix/>
          </a:blip>
          <a:srcRect b="20189" l="0" r="0" t="20183"/>
          <a:stretch/>
        </p:blipFill>
        <p:spPr>
          <a:xfrm>
            <a:off x="2244825" y="1782300"/>
            <a:ext cx="230400" cy="205500"/>
          </a:xfrm>
          <a:prstGeom prst="roundRect">
            <a:avLst>
              <a:gd fmla="val 16667" name="adj"/>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255" name="Shape 255"/>
        <p:cNvGrpSpPr/>
        <p:nvPr/>
      </p:nvGrpSpPr>
      <p:grpSpPr>
        <a:xfrm>
          <a:off x="0" y="0"/>
          <a:ext cx="0" cy="0"/>
          <a:chOff x="0" y="0"/>
          <a:chExt cx="0" cy="0"/>
        </a:xfrm>
      </p:grpSpPr>
      <p:sp>
        <p:nvSpPr>
          <p:cNvPr id="256" name="Google Shape;256;p30"/>
          <p:cNvSpPr/>
          <p:nvPr/>
        </p:nvSpPr>
        <p:spPr>
          <a:xfrm>
            <a:off x="414450" y="634450"/>
            <a:ext cx="8253900" cy="672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3000">
                <a:latin typeface="Source Serif Pro"/>
                <a:ea typeface="Source Serif Pro"/>
                <a:cs typeface="Source Serif Pro"/>
                <a:sym typeface="Source Serif Pro"/>
              </a:rPr>
              <a:t>In which area should we increase hiring?</a:t>
            </a:r>
            <a:endParaRPr sz="3000">
              <a:latin typeface="Source Serif Pro"/>
              <a:ea typeface="Source Serif Pro"/>
              <a:cs typeface="Source Serif Pro"/>
              <a:sym typeface="Source Serif Pro"/>
            </a:endParaRPr>
          </a:p>
        </p:txBody>
      </p:sp>
      <p:sp>
        <p:nvSpPr>
          <p:cNvPr id="257" name="Google Shape;257;p30"/>
          <p:cNvSpPr/>
          <p:nvPr/>
        </p:nvSpPr>
        <p:spPr>
          <a:xfrm>
            <a:off x="414446" y="290360"/>
            <a:ext cx="3711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800">
                <a:solidFill>
                  <a:srgbClr val="4E2D41"/>
                </a:solidFill>
                <a:latin typeface="Open Sans"/>
                <a:ea typeface="Open Sans"/>
                <a:cs typeface="Open Sans"/>
                <a:sym typeface="Open Sans"/>
              </a:rPr>
              <a:t>Business Question</a:t>
            </a:r>
            <a:endParaRPr b="1" sz="1800" u="none" cap="none" strike="noStrike">
              <a:solidFill>
                <a:srgbClr val="4E2D41"/>
              </a:solidFill>
              <a:latin typeface="Open Sans"/>
              <a:ea typeface="Open Sans"/>
              <a:cs typeface="Open Sans"/>
              <a:sym typeface="Open Sans"/>
            </a:endParaRPr>
          </a:p>
        </p:txBody>
      </p:sp>
      <p:pic>
        <p:nvPicPr>
          <p:cNvPr id="258" name="Google Shape;258;p30"/>
          <p:cNvPicPr preferRelativeResize="0"/>
          <p:nvPr/>
        </p:nvPicPr>
        <p:blipFill>
          <a:blip r:embed="rId3">
            <a:alphaModFix/>
          </a:blip>
          <a:stretch>
            <a:fillRect/>
          </a:stretch>
        </p:blipFill>
        <p:spPr>
          <a:xfrm>
            <a:off x="-7900" y="1015125"/>
            <a:ext cx="6073550" cy="4268725"/>
          </a:xfrm>
          <a:prstGeom prst="rect">
            <a:avLst/>
          </a:prstGeom>
          <a:noFill/>
          <a:ln>
            <a:noFill/>
          </a:ln>
        </p:spPr>
      </p:pic>
      <p:sp>
        <p:nvSpPr>
          <p:cNvPr id="259" name="Google Shape;259;p30"/>
          <p:cNvSpPr/>
          <p:nvPr/>
        </p:nvSpPr>
        <p:spPr>
          <a:xfrm>
            <a:off x="2508202" y="1764065"/>
            <a:ext cx="880500" cy="242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a:off x="2588666" y="3072473"/>
            <a:ext cx="2961300" cy="132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a:off x="2139000" y="2951925"/>
            <a:ext cx="484800" cy="145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0"/>
          <p:cNvSpPr/>
          <p:nvPr/>
        </p:nvSpPr>
        <p:spPr>
          <a:xfrm>
            <a:off x="2666075" y="2234275"/>
            <a:ext cx="2806500" cy="1687500"/>
          </a:xfrm>
          <a:prstGeom prst="rect">
            <a:avLst/>
          </a:prstGeom>
          <a:noFill/>
          <a:ln>
            <a:noFill/>
          </a:ln>
        </p:spPr>
        <p:txBody>
          <a:bodyPr anchorCtr="0" anchor="t" bIns="0" lIns="0" spcFirstLastPara="1" rIns="0" wrap="square" tIns="0">
            <a:noAutofit/>
          </a:bodyPr>
          <a:lstStyle/>
          <a:p>
            <a:pPr indent="0" lvl="0" marL="0" rtl="0" algn="l">
              <a:spcBef>
                <a:spcPts val="1823"/>
              </a:spcBef>
              <a:spcAft>
                <a:spcPts val="0"/>
              </a:spcAft>
              <a:buNone/>
            </a:pPr>
            <a:r>
              <a:rPr lang="iw" sz="900">
                <a:solidFill>
                  <a:srgbClr val="B7B7B7"/>
                </a:solidFill>
                <a:latin typeface="Barlow Light"/>
                <a:ea typeface="Barlow Light"/>
                <a:cs typeface="Barlow Light"/>
                <a:sym typeface="Barlow Light"/>
              </a:rPr>
              <a:t>Hi Jan,</a:t>
            </a:r>
            <a:br>
              <a:rPr lang="iw" sz="900">
                <a:solidFill>
                  <a:srgbClr val="B7B7B7"/>
                </a:solidFill>
                <a:latin typeface="Barlow Light"/>
                <a:ea typeface="Barlow Light"/>
                <a:cs typeface="Barlow Light"/>
                <a:sym typeface="Barlow Light"/>
              </a:rPr>
            </a:br>
            <a:br>
              <a:rPr lang="iw" sz="900">
                <a:solidFill>
                  <a:srgbClr val="B7B7B7"/>
                </a:solidFill>
                <a:latin typeface="Barlow Light"/>
                <a:ea typeface="Barlow Light"/>
                <a:cs typeface="Barlow Light"/>
                <a:sym typeface="Barlow Light"/>
              </a:rPr>
            </a:br>
            <a:r>
              <a:rPr lang="iw" sz="900">
                <a:solidFill>
                  <a:srgbClr val="B7B7B7"/>
                </a:solidFill>
                <a:latin typeface="Barlow Light"/>
                <a:ea typeface="Barlow Light"/>
                <a:cs typeface="Barlow Light"/>
                <a:sym typeface="Barlow Light"/>
              </a:rPr>
              <a:t>Hope you had a great weekend! We have the big meeting coming up with Cecilia (the VP of Sales) to decide on which sales teams should hire more people in order for us to grow the business.</a:t>
            </a:r>
            <a:br>
              <a:rPr lang="iw" sz="900">
                <a:solidFill>
                  <a:srgbClr val="B7B7B7"/>
                </a:solidFill>
                <a:latin typeface="Barlow Light"/>
                <a:ea typeface="Barlow Light"/>
                <a:cs typeface="Barlow Light"/>
                <a:sym typeface="Barlow Light"/>
              </a:rPr>
            </a:br>
            <a:br>
              <a:rPr lang="iw" sz="900">
                <a:solidFill>
                  <a:srgbClr val="B7B7B7"/>
                </a:solidFill>
                <a:latin typeface="Barlow Light"/>
                <a:ea typeface="Barlow Light"/>
                <a:cs typeface="Barlow Light"/>
                <a:sym typeface="Barlow Light"/>
              </a:rPr>
            </a:br>
            <a:r>
              <a:rPr lang="iw" sz="900">
                <a:solidFill>
                  <a:srgbClr val="B7B7B7"/>
                </a:solidFill>
                <a:latin typeface="Barlow Light"/>
                <a:ea typeface="Barlow Light"/>
                <a:cs typeface="Barlow Light"/>
                <a:sym typeface="Barlow Light"/>
              </a:rPr>
              <a:t>We will need your help on this.</a:t>
            </a:r>
            <a:br>
              <a:rPr lang="iw" sz="900">
                <a:solidFill>
                  <a:srgbClr val="B7B7B7"/>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Facebook historically made more money for us than Instagram, so we likely want to hire more employees there. </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b="1" lang="iw" sz="900">
                <a:solidFill>
                  <a:srgbClr val="440941"/>
                </a:solidFill>
                <a:latin typeface="Barlow"/>
                <a:ea typeface="Barlow"/>
                <a:cs typeface="Barlow"/>
                <a:sym typeface="Barlow"/>
              </a:rPr>
              <a:t>Hence, </a:t>
            </a:r>
            <a:r>
              <a:rPr b="1" lang="iw" sz="900">
                <a:solidFill>
                  <a:srgbClr val="440941"/>
                </a:solidFill>
                <a:latin typeface="Barlow"/>
                <a:ea typeface="Barlow"/>
                <a:cs typeface="Barlow"/>
                <a:sym typeface="Barlow"/>
              </a:rPr>
              <a:t>w</a:t>
            </a:r>
            <a:r>
              <a:rPr b="1" lang="iw" sz="900">
                <a:solidFill>
                  <a:srgbClr val="440941"/>
                </a:solidFill>
                <a:latin typeface="Barlow"/>
                <a:ea typeface="Barlow"/>
                <a:cs typeface="Barlow"/>
                <a:sym typeface="Barlow"/>
              </a:rPr>
              <a:t>e </a:t>
            </a:r>
            <a:r>
              <a:rPr b="1" lang="iw" sz="900">
                <a:solidFill>
                  <a:srgbClr val="4E2D41"/>
                </a:solidFill>
                <a:latin typeface="Barlow"/>
                <a:ea typeface="Barlow"/>
                <a:cs typeface="Barlow"/>
                <a:sym typeface="Barlow"/>
              </a:rPr>
              <a:t>need to understand how the revenue compares between Facebook and Instagram per year.</a:t>
            </a:r>
            <a:r>
              <a:rPr lang="iw" sz="900">
                <a:solidFill>
                  <a:schemeClr val="dk1"/>
                </a:solidFill>
                <a:latin typeface="Barlow Light"/>
                <a:ea typeface="Barlow Light"/>
                <a:cs typeface="Barlow Light"/>
                <a:sym typeface="Barlow Light"/>
              </a:rPr>
              <a:t> </a:t>
            </a:r>
            <a:endParaRPr sz="900">
              <a:latin typeface="Barlow Light"/>
              <a:ea typeface="Barlow Light"/>
              <a:cs typeface="Barlow Light"/>
              <a:sym typeface="Barlow Light"/>
            </a:endParaRPr>
          </a:p>
        </p:txBody>
      </p:sp>
      <p:sp>
        <p:nvSpPr>
          <p:cNvPr id="263" name="Google Shape;263;p30"/>
          <p:cNvSpPr/>
          <p:nvPr/>
        </p:nvSpPr>
        <p:spPr>
          <a:xfrm>
            <a:off x="5888925" y="1416325"/>
            <a:ext cx="2666100" cy="34860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264" name="Google Shape;264;p30"/>
          <p:cNvSpPr txBox="1"/>
          <p:nvPr/>
        </p:nvSpPr>
        <p:spPr>
          <a:xfrm>
            <a:off x="6067850" y="2327425"/>
            <a:ext cx="2318400" cy="19218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dk1"/>
              </a:buClr>
              <a:buSzPts val="1100"/>
              <a:buFont typeface="Arial"/>
              <a:buNone/>
            </a:pPr>
            <a:r>
              <a:rPr lang="iw" sz="1100">
                <a:solidFill>
                  <a:schemeClr val="dk1"/>
                </a:solidFill>
                <a:latin typeface="Open Sans Light"/>
                <a:ea typeface="Open Sans Light"/>
                <a:cs typeface="Open Sans Light"/>
                <a:sym typeface="Open Sans Light"/>
              </a:rPr>
              <a:t>We want to look at </a:t>
            </a:r>
            <a:r>
              <a:rPr b="1" lang="iw" sz="1100">
                <a:solidFill>
                  <a:srgbClr val="440941"/>
                </a:solidFill>
                <a:latin typeface="Open Sans"/>
                <a:ea typeface="Open Sans"/>
                <a:cs typeface="Open Sans"/>
                <a:sym typeface="Open Sans"/>
              </a:rPr>
              <a:t>historical data</a:t>
            </a:r>
            <a:r>
              <a:rPr lang="iw" sz="1100">
                <a:solidFill>
                  <a:schemeClr val="dk1"/>
                </a:solidFill>
                <a:latin typeface="Open Sans Light"/>
                <a:ea typeface="Open Sans Light"/>
                <a:cs typeface="Open Sans Light"/>
                <a:sym typeface="Open Sans Light"/>
              </a:rPr>
              <a:t> </a:t>
            </a:r>
            <a:r>
              <a:rPr b="1" lang="iw" sz="1100">
                <a:solidFill>
                  <a:srgbClr val="4E2D41"/>
                </a:solidFill>
                <a:latin typeface="Open Sans"/>
                <a:ea typeface="Open Sans"/>
                <a:cs typeface="Open Sans"/>
                <a:sym typeface="Open Sans"/>
              </a:rPr>
              <a:t>and patterns</a:t>
            </a:r>
            <a:r>
              <a:rPr lang="iw" sz="1100">
                <a:solidFill>
                  <a:schemeClr val="dk1"/>
                </a:solidFill>
                <a:latin typeface="Open Sans Light"/>
                <a:ea typeface="Open Sans Light"/>
                <a:cs typeface="Open Sans Light"/>
                <a:sym typeface="Open Sans Light"/>
              </a:rPr>
              <a:t> here, to get a deep understanding of what’s happening in the business.</a:t>
            </a:r>
            <a:br>
              <a:rPr lang="iw" sz="1100">
                <a:solidFill>
                  <a:schemeClr val="dk1"/>
                </a:solidFill>
                <a:latin typeface="Open Sans Light"/>
                <a:ea typeface="Open Sans Light"/>
                <a:cs typeface="Open Sans Light"/>
                <a:sym typeface="Open Sans Light"/>
              </a:rPr>
            </a:br>
            <a:br>
              <a:rPr lang="iw" sz="1100">
                <a:solidFill>
                  <a:schemeClr val="dk1"/>
                </a:solidFill>
                <a:latin typeface="Open Sans Light"/>
                <a:ea typeface="Open Sans Light"/>
                <a:cs typeface="Open Sans Light"/>
                <a:sym typeface="Open Sans Light"/>
              </a:rPr>
            </a:br>
            <a:r>
              <a:rPr lang="iw" sz="1100">
                <a:solidFill>
                  <a:schemeClr val="dk1"/>
                </a:solidFill>
                <a:latin typeface="Open Sans Light"/>
                <a:ea typeface="Open Sans Light"/>
                <a:cs typeface="Open Sans Light"/>
                <a:sym typeface="Open Sans Light"/>
              </a:rPr>
              <a:t>By understanding </a:t>
            </a:r>
            <a:r>
              <a:rPr b="1" lang="iw" sz="1100">
                <a:solidFill>
                  <a:srgbClr val="4E2D41"/>
                </a:solidFill>
                <a:latin typeface="Open Sans"/>
                <a:ea typeface="Open Sans"/>
                <a:cs typeface="Open Sans"/>
                <a:sym typeface="Open Sans"/>
              </a:rPr>
              <a:t>historical trends</a:t>
            </a:r>
            <a:r>
              <a:rPr lang="iw" sz="1100">
                <a:solidFill>
                  <a:schemeClr val="dk1"/>
                </a:solidFill>
                <a:latin typeface="Open Sans Light"/>
                <a:ea typeface="Open Sans Light"/>
                <a:cs typeface="Open Sans Light"/>
                <a:sym typeface="Open Sans Light"/>
              </a:rPr>
              <a:t>, we can make an estimated guess of the future, and help Meta’s leadership invest in growing areas.</a:t>
            </a:r>
            <a:endParaRPr sz="1100">
              <a:solidFill>
                <a:schemeClr val="dk1"/>
              </a:solidFill>
              <a:latin typeface="Open Sans Light"/>
              <a:ea typeface="Open Sans Light"/>
              <a:cs typeface="Open Sans Light"/>
              <a:sym typeface="Open Sans Light"/>
            </a:endParaRPr>
          </a:p>
          <a:p>
            <a:pPr indent="0" lvl="0" marL="0" rtl="0" algn="l">
              <a:lnSpc>
                <a:spcPct val="115000"/>
              </a:lnSpc>
              <a:spcBef>
                <a:spcPts val="0"/>
              </a:spcBef>
              <a:spcAft>
                <a:spcPts val="0"/>
              </a:spcAft>
              <a:buNone/>
            </a:pPr>
            <a:r>
              <a:t/>
            </a:r>
            <a:endParaRPr sz="1100">
              <a:latin typeface="Open Sans Light"/>
              <a:ea typeface="Open Sans Light"/>
              <a:cs typeface="Open Sans Light"/>
              <a:sym typeface="Open Sans Light"/>
            </a:endParaRPr>
          </a:p>
        </p:txBody>
      </p:sp>
      <p:sp>
        <p:nvSpPr>
          <p:cNvPr id="265" name="Google Shape;265;p30"/>
          <p:cNvSpPr/>
          <p:nvPr/>
        </p:nvSpPr>
        <p:spPr>
          <a:xfrm>
            <a:off x="6035750" y="1637825"/>
            <a:ext cx="23877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200">
                <a:solidFill>
                  <a:srgbClr val="4E2D41"/>
                </a:solidFill>
                <a:latin typeface="Open Sans"/>
                <a:ea typeface="Open Sans"/>
                <a:cs typeface="Open Sans"/>
                <a:sym typeface="Open Sans"/>
              </a:rPr>
              <a:t>What data can we look at to provide a recommendation</a:t>
            </a:r>
            <a:r>
              <a:rPr b="1" lang="iw" sz="1200">
                <a:solidFill>
                  <a:srgbClr val="4E2D41"/>
                </a:solidFill>
                <a:latin typeface="Open Sans"/>
                <a:ea typeface="Open Sans"/>
                <a:cs typeface="Open Sans"/>
                <a:sym typeface="Open Sans"/>
              </a:rPr>
              <a:t>?</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b="1" sz="1200">
              <a:solidFill>
                <a:srgbClr val="4E2D41"/>
              </a:solidFill>
              <a:latin typeface="Open Sans"/>
              <a:ea typeface="Open Sans"/>
              <a:cs typeface="Open Sans"/>
              <a:sym typeface="Open Sans"/>
            </a:endParaRPr>
          </a:p>
        </p:txBody>
      </p:sp>
      <p:sp>
        <p:nvSpPr>
          <p:cNvPr id="266" name="Google Shape;266;p30"/>
          <p:cNvSpPr/>
          <p:nvPr/>
        </p:nvSpPr>
        <p:spPr>
          <a:xfrm>
            <a:off x="529250" y="1718025"/>
            <a:ext cx="991500" cy="3342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0"/>
          <p:cNvSpPr txBox="1"/>
          <p:nvPr/>
        </p:nvSpPr>
        <p:spPr>
          <a:xfrm>
            <a:off x="529250" y="1808175"/>
            <a:ext cx="1075800" cy="153900"/>
          </a:xfrm>
          <a:prstGeom prst="rect">
            <a:avLst/>
          </a:prstGeom>
          <a:solidFill>
            <a:srgbClr val="440941"/>
          </a:solidFill>
          <a:ln>
            <a:noFill/>
          </a:ln>
        </p:spPr>
        <p:txBody>
          <a:bodyPr anchorCtr="0" anchor="t" bIns="0" lIns="0" spcFirstLastPara="1" rIns="0" wrap="square" tIns="0">
            <a:spAutoFit/>
          </a:bodyPr>
          <a:lstStyle/>
          <a:p>
            <a:pPr indent="0" lvl="0" marL="0" rtl="0" algn="l">
              <a:spcBef>
                <a:spcPts val="1823"/>
              </a:spcBef>
              <a:spcAft>
                <a:spcPts val="0"/>
              </a:spcAft>
              <a:buNone/>
            </a:pPr>
            <a:r>
              <a:rPr b="1" lang="iw" sz="1000">
                <a:solidFill>
                  <a:schemeClr val="lt1"/>
                </a:solidFill>
                <a:latin typeface="Barlow"/>
                <a:ea typeface="Barlow"/>
                <a:cs typeface="Barlow"/>
                <a:sym typeface="Barlow"/>
              </a:rPr>
              <a:t>Meta Platforms</a:t>
            </a:r>
            <a:endParaRPr b="1" sz="1000">
              <a:solidFill>
                <a:schemeClr val="lt1"/>
              </a:solidFill>
              <a:latin typeface="Barlow"/>
              <a:ea typeface="Barlow"/>
              <a:cs typeface="Barlow"/>
              <a:sym typeface="Barlow"/>
            </a:endParaRPr>
          </a:p>
        </p:txBody>
      </p:sp>
      <p:pic>
        <p:nvPicPr>
          <p:cNvPr id="268" name="Google Shape;268;p30"/>
          <p:cNvPicPr preferRelativeResize="0"/>
          <p:nvPr/>
        </p:nvPicPr>
        <p:blipFill rotWithShape="1">
          <a:blip r:embed="rId4">
            <a:alphaModFix/>
          </a:blip>
          <a:srcRect b="24113" l="0" r="0" t="8076"/>
          <a:stretch/>
        </p:blipFill>
        <p:spPr>
          <a:xfrm>
            <a:off x="2192650" y="3469825"/>
            <a:ext cx="377400" cy="3828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69" name="Google Shape;269;p30"/>
          <p:cNvPicPr preferRelativeResize="0"/>
          <p:nvPr/>
        </p:nvPicPr>
        <p:blipFill rotWithShape="1">
          <a:blip r:embed="rId5">
            <a:alphaModFix/>
          </a:blip>
          <a:srcRect b="20257" l="0" r="0" t="20251"/>
          <a:stretch/>
        </p:blipFill>
        <p:spPr>
          <a:xfrm>
            <a:off x="5319650" y="145277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70" name="Google Shape;270;p30"/>
          <p:cNvPicPr preferRelativeResize="0"/>
          <p:nvPr/>
        </p:nvPicPr>
        <p:blipFill rotWithShape="1">
          <a:blip r:embed="rId5">
            <a:alphaModFix/>
          </a:blip>
          <a:srcRect b="20257" l="0" r="0" t="20251"/>
          <a:stretch/>
        </p:blipFill>
        <p:spPr>
          <a:xfrm>
            <a:off x="589475" y="270842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71" name="Google Shape;271;p30"/>
          <p:cNvPicPr preferRelativeResize="0"/>
          <p:nvPr/>
        </p:nvPicPr>
        <p:blipFill rotWithShape="1">
          <a:blip r:embed="rId4">
            <a:alphaModFix/>
          </a:blip>
          <a:srcRect b="20566" l="0" r="0" t="20572"/>
          <a:stretch/>
        </p:blipFill>
        <p:spPr>
          <a:xfrm>
            <a:off x="588875" y="2885975"/>
            <a:ext cx="190800" cy="1680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272" name="Google Shape;272;p30"/>
          <p:cNvSpPr/>
          <p:nvPr/>
        </p:nvSpPr>
        <p:spPr>
          <a:xfrm>
            <a:off x="538325" y="3078325"/>
            <a:ext cx="1075800" cy="2421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
          <p:cNvSpPr/>
          <p:nvPr/>
        </p:nvSpPr>
        <p:spPr>
          <a:xfrm>
            <a:off x="779675" y="2709725"/>
            <a:ext cx="1075800" cy="1680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p:cNvSpPr txBox="1"/>
          <p:nvPr/>
        </p:nvSpPr>
        <p:spPr>
          <a:xfrm>
            <a:off x="855275" y="2739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Jan Maas (You)</a:t>
            </a:r>
            <a:endParaRPr sz="700">
              <a:solidFill>
                <a:schemeClr val="lt1"/>
              </a:solidFill>
              <a:latin typeface="Open Sans Light"/>
              <a:ea typeface="Open Sans Light"/>
              <a:cs typeface="Open Sans Light"/>
              <a:sym typeface="Open Sans Light"/>
            </a:endParaRPr>
          </a:p>
        </p:txBody>
      </p:sp>
      <p:sp>
        <p:nvSpPr>
          <p:cNvPr id="275" name="Google Shape;275;p30"/>
          <p:cNvSpPr/>
          <p:nvPr/>
        </p:nvSpPr>
        <p:spPr>
          <a:xfrm>
            <a:off x="778875" y="2893025"/>
            <a:ext cx="1236000" cy="153900"/>
          </a:xfrm>
          <a:prstGeom prst="rect">
            <a:avLst/>
          </a:prstGeom>
          <a:solidFill>
            <a:srgbClr val="004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0"/>
          <p:cNvSpPr txBox="1"/>
          <p:nvPr/>
        </p:nvSpPr>
        <p:spPr>
          <a:xfrm>
            <a:off x="860713" y="2924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Humberto Ruiz</a:t>
            </a:r>
            <a:endParaRPr sz="700">
              <a:solidFill>
                <a:schemeClr val="lt1"/>
              </a:solidFill>
              <a:latin typeface="Open Sans Light"/>
              <a:ea typeface="Open Sans Light"/>
              <a:cs typeface="Open Sans Light"/>
              <a:sym typeface="Open Sans Light"/>
            </a:endParaRPr>
          </a:p>
        </p:txBody>
      </p:sp>
      <p:sp>
        <p:nvSpPr>
          <p:cNvPr id="277" name="Google Shape;277;p30"/>
          <p:cNvSpPr txBox="1"/>
          <p:nvPr/>
        </p:nvSpPr>
        <p:spPr>
          <a:xfrm>
            <a:off x="2584400" y="1800525"/>
            <a:ext cx="2034900" cy="169200"/>
          </a:xfrm>
          <a:prstGeom prst="rect">
            <a:avLst/>
          </a:prstGeom>
          <a:noFill/>
          <a:ln>
            <a:noFill/>
          </a:ln>
        </p:spPr>
        <p:txBody>
          <a:bodyPr anchorCtr="0" anchor="t" bIns="0" lIns="0" spcFirstLastPara="1" rIns="0" wrap="square" tIns="0">
            <a:spAutoFit/>
          </a:bodyPr>
          <a:lstStyle/>
          <a:p>
            <a:pPr indent="0" lvl="0" marL="0" rtl="0" algn="l">
              <a:spcBef>
                <a:spcPts val="1823"/>
              </a:spcBef>
              <a:spcAft>
                <a:spcPts val="0"/>
              </a:spcAft>
              <a:buNone/>
            </a:pPr>
            <a:r>
              <a:rPr b="1" lang="iw" sz="1100">
                <a:solidFill>
                  <a:schemeClr val="dk1"/>
                </a:solidFill>
                <a:latin typeface="Barlow"/>
                <a:ea typeface="Barlow"/>
                <a:cs typeface="Barlow"/>
                <a:sym typeface="Barlow"/>
              </a:rPr>
              <a:t>Humberto Ruiz</a:t>
            </a:r>
            <a:endParaRPr b="1" sz="1100">
              <a:latin typeface="Barlow"/>
              <a:ea typeface="Barlow"/>
              <a:cs typeface="Barlow"/>
              <a:sym typeface="Barlow"/>
            </a:endParaRPr>
          </a:p>
        </p:txBody>
      </p:sp>
      <p:pic>
        <p:nvPicPr>
          <p:cNvPr id="278" name="Google Shape;278;p30"/>
          <p:cNvPicPr preferRelativeResize="0"/>
          <p:nvPr/>
        </p:nvPicPr>
        <p:blipFill rotWithShape="1">
          <a:blip r:embed="rId4">
            <a:alphaModFix/>
          </a:blip>
          <a:srcRect b="20189" l="0" r="0" t="20183"/>
          <a:stretch/>
        </p:blipFill>
        <p:spPr>
          <a:xfrm>
            <a:off x="2244825" y="1782300"/>
            <a:ext cx="230400" cy="205500"/>
          </a:xfrm>
          <a:prstGeom prst="roundRect">
            <a:avLst>
              <a:gd fmla="val 16667" name="adj"/>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283" name="Shape 283"/>
        <p:cNvGrpSpPr/>
        <p:nvPr/>
      </p:nvGrpSpPr>
      <p:grpSpPr>
        <a:xfrm>
          <a:off x="0" y="0"/>
          <a:ext cx="0" cy="0"/>
          <a:chOff x="0" y="0"/>
          <a:chExt cx="0" cy="0"/>
        </a:xfrm>
      </p:grpSpPr>
      <p:sp>
        <p:nvSpPr>
          <p:cNvPr id="284" name="Google Shape;284;p31"/>
          <p:cNvSpPr/>
          <p:nvPr/>
        </p:nvSpPr>
        <p:spPr>
          <a:xfrm>
            <a:off x="414450" y="634450"/>
            <a:ext cx="8687400" cy="929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800">
                <a:latin typeface="Source Serif Pro"/>
                <a:ea typeface="Source Serif Pro"/>
                <a:cs typeface="Source Serif Pro"/>
                <a:sym typeface="Source Serif Pro"/>
              </a:rPr>
              <a:t>You may have noticed that these questions are not directly related to SQL</a:t>
            </a:r>
            <a:endParaRPr sz="2800">
              <a:latin typeface="Source Serif Pro"/>
              <a:ea typeface="Source Serif Pro"/>
              <a:cs typeface="Source Serif Pro"/>
              <a:sym typeface="Source Serif Pro"/>
            </a:endParaRPr>
          </a:p>
        </p:txBody>
      </p:sp>
      <p:sp>
        <p:nvSpPr>
          <p:cNvPr id="285" name="Google Shape;285;p31"/>
          <p:cNvSpPr/>
          <p:nvPr/>
        </p:nvSpPr>
        <p:spPr>
          <a:xfrm>
            <a:off x="414453" y="290350"/>
            <a:ext cx="6078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800">
                <a:solidFill>
                  <a:srgbClr val="4E2D41"/>
                </a:solidFill>
                <a:latin typeface="Open Sans"/>
                <a:ea typeface="Open Sans"/>
                <a:cs typeface="Open Sans"/>
                <a:sym typeface="Open Sans"/>
              </a:rPr>
              <a:t>Some mor</a:t>
            </a:r>
            <a:endParaRPr b="1" sz="1800" u="none" cap="none" strike="noStrike">
              <a:solidFill>
                <a:srgbClr val="4E2D41"/>
              </a:solidFill>
              <a:latin typeface="Open Sans"/>
              <a:ea typeface="Open Sans"/>
              <a:cs typeface="Open Sans"/>
              <a:sym typeface="Open Sans"/>
            </a:endParaRPr>
          </a:p>
        </p:txBody>
      </p:sp>
      <p:sp>
        <p:nvSpPr>
          <p:cNvPr id="286" name="Google Shape;286;p31"/>
          <p:cNvSpPr/>
          <p:nvPr/>
        </p:nvSpPr>
        <p:spPr>
          <a:xfrm>
            <a:off x="402525" y="1837325"/>
            <a:ext cx="2666100" cy="30204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287" name="Google Shape;287;p31"/>
          <p:cNvSpPr/>
          <p:nvPr/>
        </p:nvSpPr>
        <p:spPr>
          <a:xfrm>
            <a:off x="549350" y="2018825"/>
            <a:ext cx="2387700" cy="25980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Humberto’s question was: </a:t>
            </a:r>
            <a:br>
              <a:rPr b="1" lang="iw" sz="1200">
                <a:solidFill>
                  <a:srgbClr val="4E2D41"/>
                </a:solidFill>
                <a:latin typeface="Open Sans"/>
                <a:ea typeface="Open Sans"/>
                <a:cs typeface="Open Sans"/>
                <a:sym typeface="Open Sans"/>
              </a:rPr>
            </a:br>
            <a:br>
              <a:rPr b="1" lang="iw" sz="1200">
                <a:solidFill>
                  <a:srgbClr val="4E2D41"/>
                </a:solidFill>
                <a:latin typeface="Open Sans"/>
                <a:ea typeface="Open Sans"/>
                <a:cs typeface="Open Sans"/>
                <a:sym typeface="Open Sans"/>
              </a:rPr>
            </a:br>
            <a:r>
              <a:rPr b="1" lang="iw" sz="1200">
                <a:solidFill>
                  <a:srgbClr val="4E2D41"/>
                </a:solidFill>
                <a:latin typeface="Open Sans"/>
                <a:ea typeface="Open Sans"/>
                <a:cs typeface="Open Sans"/>
                <a:sym typeface="Open Sans"/>
              </a:rPr>
              <a:t>“W</a:t>
            </a:r>
            <a:r>
              <a:rPr b="1" lang="iw" sz="1200">
                <a:solidFill>
                  <a:srgbClr val="4E2D41"/>
                </a:solidFill>
                <a:latin typeface="Open Sans"/>
                <a:ea typeface="Open Sans"/>
                <a:cs typeface="Open Sans"/>
                <a:sym typeface="Open Sans"/>
              </a:rPr>
              <a:t>e need to understand how the revenue compares between Facebook and Instagram per year. </a:t>
            </a:r>
            <a:r>
              <a:rPr b="1" lang="iw" sz="1200">
                <a:solidFill>
                  <a:srgbClr val="4E2D41"/>
                </a:solidFill>
                <a:latin typeface="Open Sans"/>
                <a:ea typeface="Open Sans"/>
                <a:cs typeface="Open Sans"/>
                <a:sym typeface="Open Sans"/>
              </a:rPr>
              <a:t>”</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We have to translate this business question to figure out what SQL code we would need to write</a:t>
            </a:r>
            <a:endParaRPr sz="1200">
              <a:solidFill>
                <a:schemeClr val="dk1"/>
              </a:solidFill>
              <a:latin typeface="Open Sans Light"/>
              <a:ea typeface="Open Sans Light"/>
              <a:cs typeface="Open Sans Light"/>
              <a:sym typeface="Open Sans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325"/>
        </a:solidFill>
      </p:bgPr>
    </p:bg>
    <p:spTree>
      <p:nvGrpSpPr>
        <p:cNvPr id="292" name="Shape 292"/>
        <p:cNvGrpSpPr/>
        <p:nvPr/>
      </p:nvGrpSpPr>
      <p:grpSpPr>
        <a:xfrm>
          <a:off x="0" y="0"/>
          <a:ext cx="0" cy="0"/>
          <a:chOff x="0" y="0"/>
          <a:chExt cx="0" cy="0"/>
        </a:xfrm>
      </p:grpSpPr>
      <p:pic>
        <p:nvPicPr>
          <p:cNvPr id="293" name="Google Shape;293;p32"/>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
        <p:nvSpPr>
          <p:cNvPr id="294" name="Google Shape;294;p32"/>
          <p:cNvSpPr/>
          <p:nvPr/>
        </p:nvSpPr>
        <p:spPr>
          <a:xfrm>
            <a:off x="1621200" y="1529500"/>
            <a:ext cx="5901600" cy="1711200"/>
          </a:xfrm>
          <a:prstGeom prst="rect">
            <a:avLst/>
          </a:prstGeom>
          <a:noFill/>
          <a:ln>
            <a:noFill/>
          </a:ln>
        </p:spPr>
        <p:txBody>
          <a:bodyPr anchorCtr="0" anchor="t" bIns="0" lIns="0" spcFirstLastPara="1" rIns="0" wrap="square" tIns="0">
            <a:noAutofit/>
          </a:bodyPr>
          <a:lstStyle/>
          <a:p>
            <a:pPr indent="0" lvl="0" marL="0" rtl="0" algn="ctr">
              <a:lnSpc>
                <a:spcPct val="130000"/>
              </a:lnSpc>
              <a:spcBef>
                <a:spcPts val="0"/>
              </a:spcBef>
              <a:spcAft>
                <a:spcPts val="0"/>
              </a:spcAft>
              <a:buNone/>
            </a:pPr>
            <a:r>
              <a:rPr lang="iw" sz="3800">
                <a:solidFill>
                  <a:srgbClr val="A9F696"/>
                </a:solidFill>
                <a:latin typeface="Source Serif Pro"/>
                <a:ea typeface="Source Serif Pro"/>
                <a:cs typeface="Source Serif Pro"/>
                <a:sym typeface="Source Serif Pro"/>
              </a:rPr>
              <a:t>Translating business questions into SQL</a:t>
            </a:r>
            <a:endParaRPr sz="3800">
              <a:solidFill>
                <a:srgbClr val="A9F696"/>
              </a:solidFill>
              <a:latin typeface="Source Serif Pro"/>
              <a:ea typeface="Source Serif Pro"/>
              <a:cs typeface="Source Serif Pro"/>
              <a:sym typeface="Source Serif Pr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299" name="Shape 299"/>
        <p:cNvGrpSpPr/>
        <p:nvPr/>
      </p:nvGrpSpPr>
      <p:grpSpPr>
        <a:xfrm>
          <a:off x="0" y="0"/>
          <a:ext cx="0" cy="0"/>
          <a:chOff x="0" y="0"/>
          <a:chExt cx="0" cy="0"/>
        </a:xfrm>
      </p:grpSpPr>
      <p:sp>
        <p:nvSpPr>
          <p:cNvPr id="300" name="Google Shape;300;p33"/>
          <p:cNvSpPr/>
          <p:nvPr/>
        </p:nvSpPr>
        <p:spPr>
          <a:xfrm>
            <a:off x="414450" y="634450"/>
            <a:ext cx="8687400" cy="929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800">
                <a:latin typeface="Source Serif Pro"/>
                <a:ea typeface="Source Serif Pro"/>
                <a:cs typeface="Source Serif Pro"/>
                <a:sym typeface="Source Serif Pro"/>
              </a:rPr>
              <a:t>You may have noticed that these questions are not directly related to SQL</a:t>
            </a:r>
            <a:endParaRPr sz="2800">
              <a:latin typeface="Source Serif Pro"/>
              <a:ea typeface="Source Serif Pro"/>
              <a:cs typeface="Source Serif Pro"/>
              <a:sym typeface="Source Serif Pro"/>
            </a:endParaRPr>
          </a:p>
        </p:txBody>
      </p:sp>
      <p:sp>
        <p:nvSpPr>
          <p:cNvPr id="301" name="Google Shape;301;p33"/>
          <p:cNvSpPr/>
          <p:nvPr/>
        </p:nvSpPr>
        <p:spPr>
          <a:xfrm>
            <a:off x="414453" y="290350"/>
            <a:ext cx="6078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800">
                <a:solidFill>
                  <a:srgbClr val="4E2D41"/>
                </a:solidFill>
                <a:latin typeface="Open Sans"/>
                <a:ea typeface="Open Sans"/>
                <a:cs typeface="Open Sans"/>
                <a:sym typeface="Open Sans"/>
              </a:rPr>
              <a:t>Translating business questions into SQL</a:t>
            </a:r>
            <a:endParaRPr b="1" sz="1800" u="none" cap="none" strike="noStrike">
              <a:solidFill>
                <a:srgbClr val="4E2D41"/>
              </a:solidFill>
              <a:latin typeface="Open Sans"/>
              <a:ea typeface="Open Sans"/>
              <a:cs typeface="Open Sans"/>
              <a:sym typeface="Open Sans"/>
            </a:endParaRPr>
          </a:p>
        </p:txBody>
      </p:sp>
      <p:sp>
        <p:nvSpPr>
          <p:cNvPr id="302" name="Google Shape;302;p33"/>
          <p:cNvSpPr/>
          <p:nvPr/>
        </p:nvSpPr>
        <p:spPr>
          <a:xfrm>
            <a:off x="402525" y="1837325"/>
            <a:ext cx="2666100" cy="30204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303" name="Google Shape;303;p33"/>
          <p:cNvSpPr/>
          <p:nvPr/>
        </p:nvSpPr>
        <p:spPr>
          <a:xfrm>
            <a:off x="549350" y="2018825"/>
            <a:ext cx="2387700" cy="25980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Humberto’s question was: </a:t>
            </a:r>
            <a:br>
              <a:rPr b="1" lang="iw" sz="1200">
                <a:solidFill>
                  <a:srgbClr val="4E2D41"/>
                </a:solidFill>
                <a:latin typeface="Open Sans"/>
                <a:ea typeface="Open Sans"/>
                <a:cs typeface="Open Sans"/>
                <a:sym typeface="Open Sans"/>
              </a:rPr>
            </a:br>
            <a:br>
              <a:rPr b="1" lang="iw" sz="1200">
                <a:solidFill>
                  <a:srgbClr val="4E2D41"/>
                </a:solidFill>
                <a:latin typeface="Open Sans"/>
                <a:ea typeface="Open Sans"/>
                <a:cs typeface="Open Sans"/>
                <a:sym typeface="Open Sans"/>
              </a:rPr>
            </a:br>
            <a:r>
              <a:rPr b="1" lang="iw" sz="1200">
                <a:solidFill>
                  <a:srgbClr val="4E2D41"/>
                </a:solidFill>
                <a:latin typeface="Open Sans"/>
                <a:ea typeface="Open Sans"/>
                <a:cs typeface="Open Sans"/>
                <a:sym typeface="Open Sans"/>
              </a:rPr>
              <a:t>“We need to understand how the revenue compares between Facebook and Instagram per year. ”</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We have to translate this business question to figure out what SQL code we would need to write</a:t>
            </a:r>
            <a:endParaRPr sz="1200">
              <a:solidFill>
                <a:schemeClr val="dk1"/>
              </a:solidFill>
              <a:latin typeface="Open Sans Light"/>
              <a:ea typeface="Open Sans Light"/>
              <a:cs typeface="Open Sans Light"/>
              <a:sym typeface="Open Sans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308" name="Shape 308"/>
        <p:cNvGrpSpPr/>
        <p:nvPr/>
      </p:nvGrpSpPr>
      <p:grpSpPr>
        <a:xfrm>
          <a:off x="0" y="0"/>
          <a:ext cx="0" cy="0"/>
          <a:chOff x="0" y="0"/>
          <a:chExt cx="0" cy="0"/>
        </a:xfrm>
      </p:grpSpPr>
      <p:sp>
        <p:nvSpPr>
          <p:cNvPr id="309" name="Google Shape;309;p34"/>
          <p:cNvSpPr/>
          <p:nvPr/>
        </p:nvSpPr>
        <p:spPr>
          <a:xfrm>
            <a:off x="414450" y="634450"/>
            <a:ext cx="8687400" cy="929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800">
                <a:latin typeface="Source Serif Pro"/>
                <a:ea typeface="Source Serif Pro"/>
                <a:cs typeface="Source Serif Pro"/>
                <a:sym typeface="Source Serif Pro"/>
              </a:rPr>
              <a:t>You can break down any request by asking yourself a few questions</a:t>
            </a:r>
            <a:endParaRPr sz="2800">
              <a:latin typeface="Source Serif Pro"/>
              <a:ea typeface="Source Serif Pro"/>
              <a:cs typeface="Source Serif Pro"/>
              <a:sym typeface="Source Serif Pro"/>
            </a:endParaRPr>
          </a:p>
        </p:txBody>
      </p:sp>
      <p:sp>
        <p:nvSpPr>
          <p:cNvPr id="310" name="Google Shape;310;p34"/>
          <p:cNvSpPr/>
          <p:nvPr/>
        </p:nvSpPr>
        <p:spPr>
          <a:xfrm>
            <a:off x="414453" y="290350"/>
            <a:ext cx="6078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800">
                <a:solidFill>
                  <a:srgbClr val="4E2D41"/>
                </a:solidFill>
                <a:latin typeface="Open Sans"/>
                <a:ea typeface="Open Sans"/>
                <a:cs typeface="Open Sans"/>
                <a:sym typeface="Open Sans"/>
              </a:rPr>
              <a:t>Translating business questions into SQL</a:t>
            </a:r>
            <a:endParaRPr b="1" sz="1800" u="none" cap="none" strike="noStrike">
              <a:solidFill>
                <a:srgbClr val="4E2D41"/>
              </a:solidFill>
              <a:latin typeface="Open Sans"/>
              <a:ea typeface="Open Sans"/>
              <a:cs typeface="Open Sans"/>
              <a:sym typeface="Open Sans"/>
            </a:endParaRPr>
          </a:p>
        </p:txBody>
      </p:sp>
      <p:sp>
        <p:nvSpPr>
          <p:cNvPr id="311" name="Google Shape;311;p34"/>
          <p:cNvSpPr/>
          <p:nvPr/>
        </p:nvSpPr>
        <p:spPr>
          <a:xfrm>
            <a:off x="410250" y="1767225"/>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4"/>
          <p:cNvSpPr/>
          <p:nvPr/>
        </p:nvSpPr>
        <p:spPr>
          <a:xfrm>
            <a:off x="462750" y="1817475"/>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1</a:t>
            </a:r>
            <a:endParaRPr b="1" sz="1500">
              <a:latin typeface="Source Serif Pro"/>
              <a:ea typeface="Source Serif Pro"/>
              <a:cs typeface="Source Serif Pro"/>
              <a:sym typeface="Source Serif Pro"/>
            </a:endParaRPr>
          </a:p>
        </p:txBody>
      </p:sp>
      <p:sp>
        <p:nvSpPr>
          <p:cNvPr id="313" name="Google Shape;313;p34"/>
          <p:cNvSpPr txBox="1"/>
          <p:nvPr>
            <p:ph idx="1" type="body"/>
          </p:nvPr>
        </p:nvSpPr>
        <p:spPr>
          <a:xfrm>
            <a:off x="861025" y="1767225"/>
            <a:ext cx="8102100" cy="36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iw">
                <a:latin typeface="Source Serif Pro"/>
                <a:ea typeface="Source Serif Pro"/>
                <a:cs typeface="Source Serif Pro"/>
                <a:sym typeface="Source Serif Pro"/>
              </a:rPr>
              <a:t>What is</a:t>
            </a:r>
            <a:r>
              <a:rPr lang="iw" sz="1400">
                <a:solidFill>
                  <a:srgbClr val="000000"/>
                </a:solidFill>
                <a:latin typeface="Source Serif Pro"/>
                <a:ea typeface="Source Serif Pro"/>
                <a:cs typeface="Source Serif Pro"/>
                <a:sym typeface="Source Serif Pro"/>
              </a:rPr>
              <a:t> </a:t>
            </a:r>
            <a:r>
              <a:rPr b="1" lang="iw" sz="1400">
                <a:solidFill>
                  <a:srgbClr val="4E2D41"/>
                </a:solidFill>
                <a:latin typeface="Source Serif Pro"/>
                <a:ea typeface="Source Serif Pro"/>
                <a:cs typeface="Source Serif Pro"/>
                <a:sym typeface="Source Serif Pro"/>
              </a:rPr>
              <a:t>the desired result</a:t>
            </a:r>
            <a:r>
              <a:rPr lang="iw" sz="1400">
                <a:solidFill>
                  <a:srgbClr val="000000"/>
                </a:solidFill>
                <a:latin typeface="Source Serif Pro"/>
                <a:ea typeface="Source Serif Pro"/>
                <a:cs typeface="Source Serif Pro"/>
                <a:sym typeface="Source Serif Pro"/>
              </a:rPr>
              <a:t> you would like to achieve</a:t>
            </a:r>
            <a:r>
              <a:rPr lang="iw">
                <a:latin typeface="Source Serif Pro"/>
                <a:ea typeface="Source Serif Pro"/>
                <a:cs typeface="Source Serif Pro"/>
                <a:sym typeface="Source Serif Pro"/>
              </a:rPr>
              <a:t>?</a:t>
            </a:r>
            <a:r>
              <a:rPr lang="iw" sz="1400">
                <a:solidFill>
                  <a:srgbClr val="000000"/>
                </a:solidFill>
                <a:latin typeface="Source Serif Pro"/>
                <a:ea typeface="Source Serif Pro"/>
                <a:cs typeface="Source Serif Pro"/>
                <a:sym typeface="Source Serif Pro"/>
              </a:rPr>
              <a:t> </a:t>
            </a:r>
            <a:r>
              <a:rPr lang="iw">
                <a:latin typeface="Source Serif Pro"/>
                <a:ea typeface="Source Serif Pro"/>
                <a:cs typeface="Source Serif Pro"/>
                <a:sym typeface="Source Serif Pro"/>
              </a:rPr>
              <a:t>S</a:t>
            </a:r>
            <a:r>
              <a:rPr lang="iw" sz="1400">
                <a:solidFill>
                  <a:srgbClr val="000000"/>
                </a:solidFill>
                <a:latin typeface="Source Serif Pro"/>
                <a:ea typeface="Source Serif Pro"/>
                <a:cs typeface="Source Serif Pro"/>
                <a:sym typeface="Source Serif Pro"/>
              </a:rPr>
              <a:t>ingle number? </a:t>
            </a:r>
            <a:r>
              <a:rPr lang="iw">
                <a:latin typeface="Source Serif Pro"/>
                <a:ea typeface="Source Serif Pro"/>
                <a:cs typeface="Source Serif Pro"/>
                <a:sym typeface="Source Serif Pro"/>
              </a:rPr>
              <a:t>L</a:t>
            </a:r>
            <a:r>
              <a:rPr lang="iw" sz="1400">
                <a:solidFill>
                  <a:srgbClr val="000000"/>
                </a:solidFill>
                <a:latin typeface="Source Serif Pro"/>
                <a:ea typeface="Source Serif Pro"/>
                <a:cs typeface="Source Serif Pro"/>
                <a:sym typeface="Source Serif Pro"/>
              </a:rPr>
              <a:t>ist? </a:t>
            </a:r>
            <a:r>
              <a:rPr lang="iw">
                <a:latin typeface="Source Serif Pro"/>
                <a:ea typeface="Source Serif Pro"/>
                <a:cs typeface="Source Serif Pro"/>
                <a:sym typeface="Source Serif Pro"/>
              </a:rPr>
              <a:t>T</a:t>
            </a:r>
            <a:r>
              <a:rPr lang="iw" sz="1400">
                <a:solidFill>
                  <a:srgbClr val="000000"/>
                </a:solidFill>
                <a:latin typeface="Source Serif Pro"/>
                <a:ea typeface="Source Serif Pro"/>
                <a:cs typeface="Source Serif Pro"/>
                <a:sym typeface="Source Serif Pro"/>
              </a:rPr>
              <a:t>able?</a:t>
            </a:r>
            <a:endParaRPr sz="1400">
              <a:solidFill>
                <a:schemeClr val="accent2"/>
              </a:solidFill>
              <a:latin typeface="Source Serif Pro"/>
              <a:ea typeface="Source Serif Pro"/>
              <a:cs typeface="Source Serif Pro"/>
              <a:sym typeface="Source Serif Pro"/>
            </a:endParaRPr>
          </a:p>
        </p:txBody>
      </p:sp>
      <p:sp>
        <p:nvSpPr>
          <p:cNvPr id="314" name="Google Shape;314;p34"/>
          <p:cNvSpPr/>
          <p:nvPr/>
        </p:nvSpPr>
        <p:spPr>
          <a:xfrm>
            <a:off x="410250" y="2376825"/>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4"/>
          <p:cNvSpPr/>
          <p:nvPr/>
        </p:nvSpPr>
        <p:spPr>
          <a:xfrm>
            <a:off x="462750" y="2427075"/>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2</a:t>
            </a:r>
            <a:endParaRPr b="1" sz="1500">
              <a:latin typeface="Source Serif Pro"/>
              <a:ea typeface="Source Serif Pro"/>
              <a:cs typeface="Source Serif Pro"/>
              <a:sym typeface="Source Serif Pro"/>
            </a:endParaRPr>
          </a:p>
        </p:txBody>
      </p:sp>
      <p:sp>
        <p:nvSpPr>
          <p:cNvPr id="316" name="Google Shape;316;p34"/>
          <p:cNvSpPr txBox="1"/>
          <p:nvPr>
            <p:ph idx="2" type="body"/>
          </p:nvPr>
        </p:nvSpPr>
        <p:spPr>
          <a:xfrm>
            <a:off x="861025" y="2376825"/>
            <a:ext cx="8102100" cy="3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w">
                <a:solidFill>
                  <a:schemeClr val="dk1"/>
                </a:solidFill>
                <a:latin typeface="Source Serif Pro"/>
                <a:ea typeface="Source Serif Pro"/>
                <a:cs typeface="Source Serif Pro"/>
                <a:sym typeface="Source Serif Pro"/>
              </a:rPr>
              <a:t>What data</a:t>
            </a:r>
            <a:r>
              <a:rPr b="1" lang="iw">
                <a:solidFill>
                  <a:srgbClr val="4E2D41"/>
                </a:solidFill>
                <a:latin typeface="Source Serif Pro"/>
                <a:ea typeface="Source Serif Pro"/>
                <a:cs typeface="Source Serif Pro"/>
                <a:sym typeface="Source Serif Pro"/>
              </a:rPr>
              <a:t> </a:t>
            </a:r>
            <a:r>
              <a:rPr lang="iw">
                <a:solidFill>
                  <a:schemeClr val="dk1"/>
                </a:solidFill>
                <a:latin typeface="Source Serif Pro"/>
                <a:ea typeface="Source Serif Pro"/>
                <a:cs typeface="Source Serif Pro"/>
                <a:sym typeface="Source Serif Pro"/>
              </a:rPr>
              <a:t>do you need to use to achieve this result? In which </a:t>
            </a:r>
            <a:r>
              <a:rPr b="1" lang="iw">
                <a:solidFill>
                  <a:srgbClr val="4E2D41"/>
                </a:solidFill>
                <a:latin typeface="Source Serif Pro"/>
                <a:ea typeface="Source Serif Pro"/>
                <a:cs typeface="Source Serif Pro"/>
                <a:sym typeface="Source Serif Pro"/>
              </a:rPr>
              <a:t>table</a:t>
            </a:r>
            <a:r>
              <a:rPr lang="iw">
                <a:solidFill>
                  <a:schemeClr val="dk1"/>
                </a:solidFill>
                <a:latin typeface="Source Serif Pro"/>
                <a:ea typeface="Source Serif Pro"/>
                <a:cs typeface="Source Serif Pro"/>
                <a:sym typeface="Source Serif Pro"/>
              </a:rPr>
              <a:t> is this data stored?</a:t>
            </a:r>
            <a:endParaRPr sz="1400">
              <a:solidFill>
                <a:schemeClr val="accent2"/>
              </a:solidFill>
              <a:latin typeface="Source Serif Pro"/>
              <a:ea typeface="Source Serif Pro"/>
              <a:cs typeface="Source Serif Pro"/>
              <a:sym typeface="Source Serif Pro"/>
            </a:endParaRPr>
          </a:p>
        </p:txBody>
      </p:sp>
      <p:sp>
        <p:nvSpPr>
          <p:cNvPr id="317" name="Google Shape;317;p34"/>
          <p:cNvSpPr/>
          <p:nvPr/>
        </p:nvSpPr>
        <p:spPr>
          <a:xfrm>
            <a:off x="410250" y="2986425"/>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4"/>
          <p:cNvSpPr/>
          <p:nvPr/>
        </p:nvSpPr>
        <p:spPr>
          <a:xfrm>
            <a:off x="462750" y="3036675"/>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3</a:t>
            </a:r>
            <a:endParaRPr b="1" sz="1500">
              <a:latin typeface="Source Serif Pro"/>
              <a:ea typeface="Source Serif Pro"/>
              <a:cs typeface="Source Serif Pro"/>
              <a:sym typeface="Source Serif Pro"/>
            </a:endParaRPr>
          </a:p>
        </p:txBody>
      </p:sp>
      <p:sp>
        <p:nvSpPr>
          <p:cNvPr id="319" name="Google Shape;319;p34"/>
          <p:cNvSpPr txBox="1"/>
          <p:nvPr>
            <p:ph idx="3" type="body"/>
          </p:nvPr>
        </p:nvSpPr>
        <p:spPr>
          <a:xfrm>
            <a:off x="861025" y="2986425"/>
            <a:ext cx="8102100" cy="3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w">
                <a:solidFill>
                  <a:schemeClr val="dk1"/>
                </a:solidFill>
                <a:latin typeface="Source Serif Pro"/>
                <a:ea typeface="Source Serif Pro"/>
                <a:cs typeface="Source Serif Pro"/>
                <a:sym typeface="Source Serif Pro"/>
              </a:rPr>
              <a:t>What </a:t>
            </a:r>
            <a:r>
              <a:rPr b="1" lang="iw">
                <a:solidFill>
                  <a:srgbClr val="4E2D41"/>
                </a:solidFill>
                <a:latin typeface="Source Serif Pro"/>
                <a:ea typeface="Source Serif Pro"/>
                <a:cs typeface="Source Serif Pro"/>
                <a:sym typeface="Source Serif Pro"/>
              </a:rPr>
              <a:t>columns</a:t>
            </a:r>
            <a:r>
              <a:rPr lang="iw">
                <a:solidFill>
                  <a:schemeClr val="dk1"/>
                </a:solidFill>
                <a:latin typeface="Source Serif Pro"/>
                <a:ea typeface="Source Serif Pro"/>
                <a:cs typeface="Source Serif Pro"/>
                <a:sym typeface="Source Serif Pro"/>
              </a:rPr>
              <a:t> from those tables do you need to show in your result?</a:t>
            </a:r>
            <a:endParaRPr sz="1400">
              <a:solidFill>
                <a:schemeClr val="accent2"/>
              </a:solidFill>
              <a:latin typeface="Source Serif Pro"/>
              <a:ea typeface="Source Serif Pro"/>
              <a:cs typeface="Source Serif Pro"/>
              <a:sym typeface="Source Serif Pro"/>
            </a:endParaRPr>
          </a:p>
        </p:txBody>
      </p:sp>
      <p:sp>
        <p:nvSpPr>
          <p:cNvPr id="320" name="Google Shape;320;p34"/>
          <p:cNvSpPr/>
          <p:nvPr/>
        </p:nvSpPr>
        <p:spPr>
          <a:xfrm>
            <a:off x="410250" y="3596025"/>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4"/>
          <p:cNvSpPr/>
          <p:nvPr/>
        </p:nvSpPr>
        <p:spPr>
          <a:xfrm>
            <a:off x="462750" y="3646275"/>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4</a:t>
            </a:r>
            <a:endParaRPr b="1" sz="1500">
              <a:latin typeface="Source Serif Pro"/>
              <a:ea typeface="Source Serif Pro"/>
              <a:cs typeface="Source Serif Pro"/>
              <a:sym typeface="Source Serif Pro"/>
            </a:endParaRPr>
          </a:p>
        </p:txBody>
      </p:sp>
      <p:sp>
        <p:nvSpPr>
          <p:cNvPr id="322" name="Google Shape;322;p34"/>
          <p:cNvSpPr txBox="1"/>
          <p:nvPr>
            <p:ph idx="4" type="body"/>
          </p:nvPr>
        </p:nvSpPr>
        <p:spPr>
          <a:xfrm>
            <a:off x="861025" y="3596025"/>
            <a:ext cx="8102100" cy="3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w">
                <a:solidFill>
                  <a:schemeClr val="dk1"/>
                </a:solidFill>
                <a:latin typeface="Source Serif Pro"/>
                <a:ea typeface="Source Serif Pro"/>
                <a:cs typeface="Source Serif Pro"/>
                <a:sym typeface="Source Serif Pro"/>
              </a:rPr>
              <a:t>If you are aggregating data, what </a:t>
            </a:r>
            <a:r>
              <a:rPr b="1" lang="iw">
                <a:solidFill>
                  <a:srgbClr val="4E2D41"/>
                </a:solidFill>
                <a:latin typeface="Source Serif Pro"/>
                <a:ea typeface="Source Serif Pro"/>
                <a:cs typeface="Source Serif Pro"/>
                <a:sym typeface="Source Serif Pro"/>
              </a:rPr>
              <a:t>function</a:t>
            </a:r>
            <a:r>
              <a:rPr lang="iw">
                <a:solidFill>
                  <a:schemeClr val="dk1"/>
                </a:solidFill>
                <a:latin typeface="Source Serif Pro"/>
                <a:ea typeface="Source Serif Pro"/>
                <a:cs typeface="Source Serif Pro"/>
                <a:sym typeface="Source Serif Pro"/>
              </a:rPr>
              <a:t> do we need to apply to our columns?</a:t>
            </a:r>
            <a:endParaRPr sz="1400">
              <a:solidFill>
                <a:schemeClr val="accent2"/>
              </a:solidFill>
              <a:latin typeface="Source Serif Pro"/>
              <a:ea typeface="Source Serif Pro"/>
              <a:cs typeface="Source Serif Pro"/>
              <a:sym typeface="Source Serif Pro"/>
            </a:endParaRPr>
          </a:p>
        </p:txBody>
      </p:sp>
      <p:sp>
        <p:nvSpPr>
          <p:cNvPr id="323" name="Google Shape;323;p34"/>
          <p:cNvSpPr/>
          <p:nvPr/>
        </p:nvSpPr>
        <p:spPr>
          <a:xfrm>
            <a:off x="410250" y="4281825"/>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4"/>
          <p:cNvSpPr/>
          <p:nvPr/>
        </p:nvSpPr>
        <p:spPr>
          <a:xfrm>
            <a:off x="462750" y="4332075"/>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5</a:t>
            </a:r>
            <a:endParaRPr b="1" sz="1500">
              <a:latin typeface="Source Serif Pro"/>
              <a:ea typeface="Source Serif Pro"/>
              <a:cs typeface="Source Serif Pro"/>
              <a:sym typeface="Source Serif Pro"/>
            </a:endParaRPr>
          </a:p>
        </p:txBody>
      </p:sp>
      <p:sp>
        <p:nvSpPr>
          <p:cNvPr id="325" name="Google Shape;325;p34"/>
          <p:cNvSpPr txBox="1"/>
          <p:nvPr>
            <p:ph idx="5" type="body"/>
          </p:nvPr>
        </p:nvSpPr>
        <p:spPr>
          <a:xfrm>
            <a:off x="861025" y="4281825"/>
            <a:ext cx="8102100" cy="3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w">
                <a:solidFill>
                  <a:schemeClr val="dk1"/>
                </a:solidFill>
                <a:latin typeface="Source Serif Pro"/>
                <a:ea typeface="Source Serif Pro"/>
                <a:cs typeface="Source Serif Pro"/>
                <a:sym typeface="Source Serif Pro"/>
              </a:rPr>
              <a:t>What </a:t>
            </a:r>
            <a:r>
              <a:rPr b="1" lang="iw">
                <a:solidFill>
                  <a:srgbClr val="4E2D41"/>
                </a:solidFill>
                <a:latin typeface="Source Serif Pro"/>
                <a:ea typeface="Source Serif Pro"/>
                <a:cs typeface="Source Serif Pro"/>
                <a:sym typeface="Source Serif Pro"/>
              </a:rPr>
              <a:t>columns</a:t>
            </a:r>
            <a:r>
              <a:rPr lang="iw">
                <a:solidFill>
                  <a:schemeClr val="dk1"/>
                </a:solidFill>
                <a:latin typeface="Source Serif Pro"/>
                <a:ea typeface="Source Serif Pro"/>
                <a:cs typeface="Source Serif Pro"/>
                <a:sym typeface="Source Serif Pro"/>
              </a:rPr>
              <a:t> do you need to filter the data correctly? What conditions do you need to use?</a:t>
            </a:r>
            <a:endParaRPr sz="1400">
              <a:solidFill>
                <a:schemeClr val="accent2"/>
              </a:solidFill>
              <a:latin typeface="Source Serif Pro"/>
              <a:ea typeface="Source Serif Pro"/>
              <a:cs typeface="Source Serif Pro"/>
              <a:sym typeface="Source Serif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0" name="Shape 70"/>
        <p:cNvGrpSpPr/>
        <p:nvPr/>
      </p:nvGrpSpPr>
      <p:grpSpPr>
        <a:xfrm>
          <a:off x="0" y="0"/>
          <a:ext cx="0" cy="0"/>
          <a:chOff x="0" y="0"/>
          <a:chExt cx="0" cy="0"/>
        </a:xfrm>
      </p:grpSpPr>
      <p:pic>
        <p:nvPicPr>
          <p:cNvPr descr="https://pitch-assets-ccb95893-de3f-4266-973c-20049231b248.s3.eu-west-1.amazonaws.com/0ed5c702-4844-4f3f-90ef-be6fa4c017c5?pitch-bytes=5550&amp;pitch-content-type=image%2Fsvg%2Bxml" id="71" name="Google Shape;71;p17"/>
          <p:cNvPicPr preferRelativeResize="0"/>
          <p:nvPr/>
        </p:nvPicPr>
        <p:blipFill rotWithShape="1">
          <a:blip r:embed="rId3">
            <a:alphaModFix/>
          </a:blip>
          <a:srcRect b="0" l="0" r="0" t="0"/>
          <a:stretch/>
        </p:blipFill>
        <p:spPr>
          <a:xfrm>
            <a:off x="0" y="0"/>
            <a:ext cx="9144000" cy="5143500"/>
          </a:xfrm>
          <a:prstGeom prst="rect">
            <a:avLst/>
          </a:prstGeom>
          <a:noFill/>
          <a:ln>
            <a:noFill/>
          </a:ln>
        </p:spPr>
      </p:pic>
      <p:cxnSp>
        <p:nvCxnSpPr>
          <p:cNvPr id="72" name="Google Shape;72;p17"/>
          <p:cNvCxnSpPr/>
          <p:nvPr/>
        </p:nvCxnSpPr>
        <p:spPr>
          <a:xfrm>
            <a:off x="5522276" y="1636390"/>
            <a:ext cx="2799300" cy="0"/>
          </a:xfrm>
          <a:prstGeom prst="straightConnector1">
            <a:avLst/>
          </a:prstGeom>
          <a:solidFill>
            <a:srgbClr val="009B50"/>
          </a:solidFill>
          <a:ln cap="flat" cmpd="sng" w="9525">
            <a:solidFill>
              <a:srgbClr val="193325"/>
            </a:solidFill>
            <a:prstDash val="solid"/>
            <a:round/>
            <a:headEnd len="sm" w="sm" type="none"/>
            <a:tailEnd len="sm" w="sm" type="none"/>
          </a:ln>
        </p:spPr>
      </p:cxnSp>
      <p:cxnSp>
        <p:nvCxnSpPr>
          <p:cNvPr id="73" name="Google Shape;73;p17"/>
          <p:cNvCxnSpPr/>
          <p:nvPr/>
        </p:nvCxnSpPr>
        <p:spPr>
          <a:xfrm>
            <a:off x="5522276" y="2172510"/>
            <a:ext cx="2799300" cy="0"/>
          </a:xfrm>
          <a:prstGeom prst="straightConnector1">
            <a:avLst/>
          </a:prstGeom>
          <a:solidFill>
            <a:srgbClr val="009B50"/>
          </a:solidFill>
          <a:ln cap="flat" cmpd="sng" w="9525">
            <a:solidFill>
              <a:srgbClr val="193325"/>
            </a:solidFill>
            <a:prstDash val="solid"/>
            <a:round/>
            <a:headEnd len="sm" w="sm" type="none"/>
            <a:tailEnd len="sm" w="sm" type="none"/>
          </a:ln>
        </p:spPr>
      </p:cxnSp>
      <p:cxnSp>
        <p:nvCxnSpPr>
          <p:cNvPr id="74" name="Google Shape;74;p17"/>
          <p:cNvCxnSpPr/>
          <p:nvPr/>
        </p:nvCxnSpPr>
        <p:spPr>
          <a:xfrm>
            <a:off x="5522276" y="3331259"/>
            <a:ext cx="2799300" cy="0"/>
          </a:xfrm>
          <a:prstGeom prst="straightConnector1">
            <a:avLst/>
          </a:prstGeom>
          <a:solidFill>
            <a:srgbClr val="009B50"/>
          </a:solidFill>
          <a:ln cap="flat" cmpd="sng" w="9525">
            <a:solidFill>
              <a:srgbClr val="193325"/>
            </a:solidFill>
            <a:prstDash val="solid"/>
            <a:round/>
            <a:headEnd len="sm" w="sm" type="none"/>
            <a:tailEnd len="sm" w="sm" type="none"/>
          </a:ln>
        </p:spPr>
      </p:cxnSp>
      <p:cxnSp>
        <p:nvCxnSpPr>
          <p:cNvPr id="75" name="Google Shape;75;p17"/>
          <p:cNvCxnSpPr/>
          <p:nvPr/>
        </p:nvCxnSpPr>
        <p:spPr>
          <a:xfrm>
            <a:off x="5522276" y="4407112"/>
            <a:ext cx="2799300" cy="0"/>
          </a:xfrm>
          <a:prstGeom prst="straightConnector1">
            <a:avLst/>
          </a:prstGeom>
          <a:solidFill>
            <a:srgbClr val="009B50"/>
          </a:solidFill>
          <a:ln cap="flat" cmpd="sng" w="9525">
            <a:solidFill>
              <a:srgbClr val="193325"/>
            </a:solidFill>
            <a:prstDash val="solid"/>
            <a:round/>
            <a:headEnd len="sm" w="sm" type="none"/>
            <a:tailEnd len="sm" w="sm" type="none"/>
          </a:ln>
        </p:spPr>
      </p:cxnSp>
      <p:sp>
        <p:nvSpPr>
          <p:cNvPr id="76" name="Google Shape;76;p17"/>
          <p:cNvSpPr/>
          <p:nvPr/>
        </p:nvSpPr>
        <p:spPr>
          <a:xfrm>
            <a:off x="5524913" y="1265467"/>
            <a:ext cx="1858800" cy="222900"/>
          </a:xfrm>
          <a:prstGeom prst="rect">
            <a:avLst/>
          </a:prstGeom>
          <a:noFill/>
          <a:ln>
            <a:noFill/>
          </a:ln>
        </p:spPr>
        <p:txBody>
          <a:bodyPr anchorCtr="0" anchor="t" bIns="0" lIns="0" spcFirstLastPara="1" rIns="0" wrap="square" tIns="0">
            <a:noAutofit/>
          </a:bodyPr>
          <a:lstStyle/>
          <a:p>
            <a:pPr indent="0" lvl="0" marL="0" marR="0" rtl="0" algn="l">
              <a:lnSpc>
                <a:spcPct val="125357"/>
              </a:lnSpc>
              <a:spcBef>
                <a:spcPts val="0"/>
              </a:spcBef>
              <a:spcAft>
                <a:spcPts val="0"/>
              </a:spcAft>
              <a:buNone/>
            </a:pPr>
            <a:r>
              <a:rPr lang="iw">
                <a:solidFill>
                  <a:srgbClr val="0A0A0A"/>
                </a:solidFill>
                <a:latin typeface="Open Sans"/>
                <a:ea typeface="Open Sans"/>
                <a:cs typeface="Open Sans"/>
                <a:sym typeface="Open Sans"/>
              </a:rPr>
              <a:t>Introductions</a:t>
            </a:r>
            <a:endParaRPr i="0" sz="1350" u="none" cap="none" strike="noStrike">
              <a:solidFill>
                <a:srgbClr val="0A0A0A"/>
              </a:solidFill>
              <a:latin typeface="Open Sans"/>
              <a:ea typeface="Open Sans"/>
              <a:cs typeface="Open Sans"/>
              <a:sym typeface="Open Sans"/>
            </a:endParaRPr>
          </a:p>
        </p:txBody>
      </p:sp>
      <p:sp>
        <p:nvSpPr>
          <p:cNvPr id="77" name="Google Shape;77;p17"/>
          <p:cNvSpPr/>
          <p:nvPr/>
        </p:nvSpPr>
        <p:spPr>
          <a:xfrm>
            <a:off x="5524913" y="1800928"/>
            <a:ext cx="1858800" cy="222900"/>
          </a:xfrm>
          <a:prstGeom prst="rect">
            <a:avLst/>
          </a:prstGeom>
          <a:noFill/>
          <a:ln>
            <a:noFill/>
          </a:ln>
        </p:spPr>
        <p:txBody>
          <a:bodyPr anchorCtr="0" anchor="t" bIns="0" lIns="0" spcFirstLastPara="1" rIns="0" wrap="square" tIns="0">
            <a:noAutofit/>
          </a:bodyPr>
          <a:lstStyle/>
          <a:p>
            <a:pPr indent="0" lvl="0" marL="0" marR="0" rtl="0" algn="l">
              <a:lnSpc>
                <a:spcPct val="125357"/>
              </a:lnSpc>
              <a:spcBef>
                <a:spcPts val="0"/>
              </a:spcBef>
              <a:spcAft>
                <a:spcPts val="0"/>
              </a:spcAft>
              <a:buNone/>
            </a:pPr>
            <a:r>
              <a:rPr lang="iw">
                <a:solidFill>
                  <a:srgbClr val="0A0A0A"/>
                </a:solidFill>
                <a:latin typeface="Open Sans"/>
                <a:ea typeface="Open Sans"/>
                <a:cs typeface="Open Sans"/>
                <a:sym typeface="Open Sans"/>
              </a:rPr>
              <a:t>The Case</a:t>
            </a:r>
            <a:endParaRPr i="0" sz="1350" u="none" cap="none" strike="noStrike">
              <a:solidFill>
                <a:srgbClr val="0A0A0A"/>
              </a:solidFill>
              <a:latin typeface="Open Sans"/>
              <a:ea typeface="Open Sans"/>
              <a:cs typeface="Open Sans"/>
              <a:sym typeface="Open Sans"/>
            </a:endParaRPr>
          </a:p>
        </p:txBody>
      </p:sp>
      <p:sp>
        <p:nvSpPr>
          <p:cNvPr id="78" name="Google Shape;78;p17"/>
          <p:cNvSpPr/>
          <p:nvPr/>
        </p:nvSpPr>
        <p:spPr>
          <a:xfrm>
            <a:off x="5524927" y="3033975"/>
            <a:ext cx="2100600" cy="222900"/>
          </a:xfrm>
          <a:prstGeom prst="rect">
            <a:avLst/>
          </a:prstGeom>
          <a:noFill/>
          <a:ln>
            <a:noFill/>
          </a:ln>
        </p:spPr>
        <p:txBody>
          <a:bodyPr anchorCtr="0" anchor="t" bIns="0" lIns="0" spcFirstLastPara="1" rIns="0" wrap="square" tIns="0">
            <a:noAutofit/>
          </a:bodyPr>
          <a:lstStyle/>
          <a:p>
            <a:pPr indent="0" lvl="0" marL="0" marR="0" rtl="0" algn="l">
              <a:lnSpc>
                <a:spcPct val="125357"/>
              </a:lnSpc>
              <a:spcBef>
                <a:spcPts val="0"/>
              </a:spcBef>
              <a:spcAft>
                <a:spcPts val="0"/>
              </a:spcAft>
              <a:buNone/>
            </a:pPr>
            <a:r>
              <a:rPr lang="iw" sz="1350">
                <a:solidFill>
                  <a:srgbClr val="0A0A0A"/>
                </a:solidFill>
                <a:latin typeface="Open Sans"/>
                <a:ea typeface="Open Sans"/>
                <a:cs typeface="Open Sans"/>
                <a:sym typeface="Open Sans"/>
              </a:rPr>
              <a:t>Exploring new tables</a:t>
            </a:r>
            <a:endParaRPr i="0" sz="1350" u="none" cap="none" strike="noStrike">
              <a:solidFill>
                <a:srgbClr val="0A0A0A"/>
              </a:solidFill>
              <a:latin typeface="Open Sans"/>
              <a:ea typeface="Open Sans"/>
              <a:cs typeface="Open Sans"/>
              <a:sym typeface="Open Sans"/>
            </a:endParaRPr>
          </a:p>
        </p:txBody>
      </p:sp>
      <p:sp>
        <p:nvSpPr>
          <p:cNvPr id="79" name="Google Shape;79;p17"/>
          <p:cNvSpPr/>
          <p:nvPr/>
        </p:nvSpPr>
        <p:spPr>
          <a:xfrm>
            <a:off x="5524913" y="4040314"/>
            <a:ext cx="1858800" cy="222900"/>
          </a:xfrm>
          <a:prstGeom prst="rect">
            <a:avLst/>
          </a:prstGeom>
          <a:noFill/>
          <a:ln>
            <a:noFill/>
          </a:ln>
        </p:spPr>
        <p:txBody>
          <a:bodyPr anchorCtr="0" anchor="t" bIns="0" lIns="0" spcFirstLastPara="1" rIns="0" wrap="square" tIns="0">
            <a:noAutofit/>
          </a:bodyPr>
          <a:lstStyle/>
          <a:p>
            <a:pPr indent="0" lvl="0" marL="0" marR="0" rtl="0" algn="l">
              <a:lnSpc>
                <a:spcPct val="125357"/>
              </a:lnSpc>
              <a:spcBef>
                <a:spcPts val="0"/>
              </a:spcBef>
              <a:spcAft>
                <a:spcPts val="0"/>
              </a:spcAft>
              <a:buNone/>
            </a:pPr>
            <a:r>
              <a:rPr lang="iw">
                <a:solidFill>
                  <a:srgbClr val="0A0A0A"/>
                </a:solidFill>
                <a:latin typeface="Open Sans"/>
                <a:ea typeface="Open Sans"/>
                <a:cs typeface="Open Sans"/>
                <a:sym typeface="Open Sans"/>
              </a:rPr>
              <a:t>Questions &amp; Wrap-up</a:t>
            </a:r>
            <a:endParaRPr i="0" sz="1350" u="none" cap="none" strike="noStrike">
              <a:solidFill>
                <a:srgbClr val="0A0A0A"/>
              </a:solidFill>
              <a:latin typeface="Open Sans"/>
              <a:ea typeface="Open Sans"/>
              <a:cs typeface="Open Sans"/>
              <a:sym typeface="Open Sans"/>
            </a:endParaRPr>
          </a:p>
        </p:txBody>
      </p:sp>
      <p:sp>
        <p:nvSpPr>
          <p:cNvPr id="80" name="Google Shape;80;p17"/>
          <p:cNvSpPr/>
          <p:nvPr/>
        </p:nvSpPr>
        <p:spPr>
          <a:xfrm>
            <a:off x="476362" y="478300"/>
            <a:ext cx="2479200" cy="990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i="0" lang="iw" sz="3600" u="none" cap="none" strike="noStrike">
                <a:solidFill>
                  <a:srgbClr val="053220"/>
                </a:solidFill>
                <a:latin typeface="Source Serif Pro"/>
                <a:ea typeface="Source Serif Pro"/>
                <a:cs typeface="Source Serif Pro"/>
                <a:sym typeface="Source Serif Pro"/>
              </a:rPr>
              <a:t>Today's</a:t>
            </a:r>
            <a:br>
              <a:rPr lang="iw" sz="3600">
                <a:solidFill>
                  <a:srgbClr val="000000"/>
                </a:solidFill>
                <a:latin typeface="Source Serif Pro"/>
                <a:ea typeface="Source Serif Pro"/>
                <a:cs typeface="Source Serif Pro"/>
                <a:sym typeface="Source Serif Pro"/>
              </a:rPr>
            </a:br>
            <a:r>
              <a:rPr lang="iw" sz="3600" u="none" cap="none" strike="noStrike">
                <a:solidFill>
                  <a:srgbClr val="053220"/>
                </a:solidFill>
                <a:latin typeface="Source Serif Pro"/>
                <a:ea typeface="Source Serif Pro"/>
                <a:cs typeface="Source Serif Pro"/>
                <a:sym typeface="Source Serif Pro"/>
              </a:rPr>
              <a:t>Agenda</a:t>
            </a:r>
            <a:endParaRPr sz="3600" u="none" cap="none" strike="noStrike">
              <a:solidFill>
                <a:srgbClr val="000000"/>
              </a:solidFill>
              <a:latin typeface="Source Serif Pro"/>
              <a:ea typeface="Source Serif Pro"/>
              <a:cs typeface="Source Serif Pro"/>
              <a:sym typeface="Source Serif Pro"/>
            </a:endParaRPr>
          </a:p>
        </p:txBody>
      </p:sp>
      <p:sp>
        <p:nvSpPr>
          <p:cNvPr id="81" name="Google Shape;81;p17"/>
          <p:cNvSpPr/>
          <p:nvPr/>
        </p:nvSpPr>
        <p:spPr>
          <a:xfrm>
            <a:off x="7807156" y="1265467"/>
            <a:ext cx="514800" cy="222900"/>
          </a:xfrm>
          <a:prstGeom prst="rect">
            <a:avLst/>
          </a:prstGeom>
          <a:noFill/>
          <a:ln>
            <a:noFill/>
          </a:ln>
        </p:spPr>
        <p:txBody>
          <a:bodyPr anchorCtr="0" anchor="ctr" bIns="0" lIns="0" spcFirstLastPara="1" rIns="0" wrap="square" tIns="0">
            <a:noAutofit/>
          </a:bodyPr>
          <a:lstStyle/>
          <a:p>
            <a:pPr indent="0" lvl="0" marL="0" marR="0" rtl="0" algn="r">
              <a:lnSpc>
                <a:spcPct val="195000"/>
              </a:lnSpc>
              <a:spcBef>
                <a:spcPts val="0"/>
              </a:spcBef>
              <a:spcAft>
                <a:spcPts val="0"/>
              </a:spcAft>
              <a:buNone/>
            </a:pPr>
            <a:r>
              <a:rPr b="1" lang="iw" sz="900">
                <a:solidFill>
                  <a:srgbClr val="009B50"/>
                </a:solidFill>
                <a:latin typeface="Open Sans"/>
                <a:ea typeface="Open Sans"/>
                <a:cs typeface="Open Sans"/>
                <a:sym typeface="Open Sans"/>
              </a:rPr>
              <a:t>5 min</a:t>
            </a:r>
            <a:endParaRPr i="0" sz="1350" u="none" cap="none" strike="noStrike">
              <a:solidFill>
                <a:srgbClr val="000000"/>
              </a:solidFill>
              <a:latin typeface="Open Sans"/>
              <a:ea typeface="Open Sans"/>
              <a:cs typeface="Open Sans"/>
              <a:sym typeface="Open Sans"/>
            </a:endParaRPr>
          </a:p>
        </p:txBody>
      </p:sp>
      <p:sp>
        <p:nvSpPr>
          <p:cNvPr id="82" name="Google Shape;82;p17"/>
          <p:cNvSpPr/>
          <p:nvPr/>
        </p:nvSpPr>
        <p:spPr>
          <a:xfrm>
            <a:off x="6999287" y="1801586"/>
            <a:ext cx="1322700" cy="222900"/>
          </a:xfrm>
          <a:prstGeom prst="rect">
            <a:avLst/>
          </a:prstGeom>
          <a:noFill/>
          <a:ln>
            <a:noFill/>
          </a:ln>
        </p:spPr>
        <p:txBody>
          <a:bodyPr anchorCtr="0" anchor="ctr" bIns="0" lIns="0" spcFirstLastPara="1" rIns="0" wrap="square" tIns="0">
            <a:noAutofit/>
          </a:bodyPr>
          <a:lstStyle/>
          <a:p>
            <a:pPr indent="0" lvl="0" marL="0" marR="0" rtl="0" algn="r">
              <a:lnSpc>
                <a:spcPct val="195000"/>
              </a:lnSpc>
              <a:spcBef>
                <a:spcPts val="0"/>
              </a:spcBef>
              <a:spcAft>
                <a:spcPts val="0"/>
              </a:spcAft>
              <a:buNone/>
            </a:pPr>
            <a:r>
              <a:rPr b="1" lang="iw" sz="900">
                <a:solidFill>
                  <a:srgbClr val="009B50"/>
                </a:solidFill>
                <a:latin typeface="Open Sans"/>
                <a:ea typeface="Open Sans"/>
                <a:cs typeface="Open Sans"/>
                <a:sym typeface="Open Sans"/>
              </a:rPr>
              <a:t>5</a:t>
            </a:r>
            <a:r>
              <a:rPr b="1" lang="iw" sz="900">
                <a:solidFill>
                  <a:srgbClr val="009B50"/>
                </a:solidFill>
                <a:latin typeface="Open Sans"/>
                <a:ea typeface="Open Sans"/>
                <a:cs typeface="Open Sans"/>
                <a:sym typeface="Open Sans"/>
              </a:rPr>
              <a:t> min</a:t>
            </a:r>
            <a:endParaRPr i="0" sz="1350" u="none" cap="none" strike="noStrike">
              <a:solidFill>
                <a:srgbClr val="000000"/>
              </a:solidFill>
              <a:latin typeface="Open Sans"/>
              <a:ea typeface="Open Sans"/>
              <a:cs typeface="Open Sans"/>
              <a:sym typeface="Open Sans"/>
            </a:endParaRPr>
          </a:p>
        </p:txBody>
      </p:sp>
      <p:sp>
        <p:nvSpPr>
          <p:cNvPr id="83" name="Google Shape;83;p17"/>
          <p:cNvSpPr/>
          <p:nvPr/>
        </p:nvSpPr>
        <p:spPr>
          <a:xfrm>
            <a:off x="6999287" y="3033816"/>
            <a:ext cx="1322700" cy="222900"/>
          </a:xfrm>
          <a:prstGeom prst="rect">
            <a:avLst/>
          </a:prstGeom>
          <a:noFill/>
          <a:ln>
            <a:noFill/>
          </a:ln>
        </p:spPr>
        <p:txBody>
          <a:bodyPr anchorCtr="0" anchor="ctr" bIns="0" lIns="0" spcFirstLastPara="1" rIns="0" wrap="square" tIns="0">
            <a:noAutofit/>
          </a:bodyPr>
          <a:lstStyle/>
          <a:p>
            <a:pPr indent="0" lvl="0" marL="0" marR="0" rtl="0" algn="r">
              <a:lnSpc>
                <a:spcPct val="195000"/>
              </a:lnSpc>
              <a:spcBef>
                <a:spcPts val="0"/>
              </a:spcBef>
              <a:spcAft>
                <a:spcPts val="0"/>
              </a:spcAft>
              <a:buNone/>
            </a:pPr>
            <a:r>
              <a:rPr b="1" lang="iw" sz="900">
                <a:solidFill>
                  <a:srgbClr val="009B50"/>
                </a:solidFill>
                <a:latin typeface="Open Sans"/>
                <a:ea typeface="Open Sans"/>
                <a:cs typeface="Open Sans"/>
                <a:sym typeface="Open Sans"/>
              </a:rPr>
              <a:t>10</a:t>
            </a:r>
            <a:r>
              <a:rPr b="1" lang="iw" sz="900">
                <a:solidFill>
                  <a:srgbClr val="009B50"/>
                </a:solidFill>
                <a:latin typeface="Open Sans"/>
                <a:ea typeface="Open Sans"/>
                <a:cs typeface="Open Sans"/>
                <a:sym typeface="Open Sans"/>
              </a:rPr>
              <a:t> min</a:t>
            </a:r>
            <a:endParaRPr i="0" sz="1350" u="none" cap="none" strike="noStrike">
              <a:solidFill>
                <a:srgbClr val="000000"/>
              </a:solidFill>
              <a:latin typeface="Open Sans"/>
              <a:ea typeface="Open Sans"/>
              <a:cs typeface="Open Sans"/>
              <a:sym typeface="Open Sans"/>
            </a:endParaRPr>
          </a:p>
        </p:txBody>
      </p:sp>
      <p:sp>
        <p:nvSpPr>
          <p:cNvPr id="84" name="Google Shape;84;p17"/>
          <p:cNvSpPr/>
          <p:nvPr/>
        </p:nvSpPr>
        <p:spPr>
          <a:xfrm>
            <a:off x="7881720" y="4029950"/>
            <a:ext cx="440400" cy="222900"/>
          </a:xfrm>
          <a:prstGeom prst="rect">
            <a:avLst/>
          </a:prstGeom>
          <a:noFill/>
          <a:ln>
            <a:noFill/>
          </a:ln>
        </p:spPr>
        <p:txBody>
          <a:bodyPr anchorCtr="0" anchor="ctr" bIns="0" lIns="0" spcFirstLastPara="1" rIns="0" wrap="square" tIns="0">
            <a:noAutofit/>
          </a:bodyPr>
          <a:lstStyle/>
          <a:p>
            <a:pPr indent="0" lvl="0" marL="0" marR="0" rtl="0" algn="r">
              <a:lnSpc>
                <a:spcPct val="195000"/>
              </a:lnSpc>
              <a:spcBef>
                <a:spcPts val="0"/>
              </a:spcBef>
              <a:spcAft>
                <a:spcPts val="0"/>
              </a:spcAft>
              <a:buNone/>
            </a:pPr>
            <a:r>
              <a:rPr b="1" lang="iw" sz="900">
                <a:solidFill>
                  <a:srgbClr val="009B50"/>
                </a:solidFill>
                <a:latin typeface="Open Sans"/>
                <a:ea typeface="Open Sans"/>
                <a:cs typeface="Open Sans"/>
                <a:sym typeface="Open Sans"/>
              </a:rPr>
              <a:t>5 min</a:t>
            </a:r>
            <a:endParaRPr i="0" sz="1350" u="none" cap="none" strike="noStrike">
              <a:solidFill>
                <a:srgbClr val="000000"/>
              </a:solidFill>
              <a:latin typeface="Open Sans"/>
              <a:ea typeface="Open Sans"/>
              <a:cs typeface="Open Sans"/>
              <a:sym typeface="Open Sans"/>
            </a:endParaRPr>
          </a:p>
        </p:txBody>
      </p:sp>
      <p:cxnSp>
        <p:nvCxnSpPr>
          <p:cNvPr id="85" name="Google Shape;85;p17"/>
          <p:cNvCxnSpPr/>
          <p:nvPr/>
        </p:nvCxnSpPr>
        <p:spPr>
          <a:xfrm>
            <a:off x="5522276" y="3873712"/>
            <a:ext cx="2799300" cy="0"/>
          </a:xfrm>
          <a:prstGeom prst="straightConnector1">
            <a:avLst/>
          </a:prstGeom>
          <a:solidFill>
            <a:srgbClr val="009B50"/>
          </a:solidFill>
          <a:ln cap="flat" cmpd="sng" w="9525">
            <a:solidFill>
              <a:srgbClr val="193325"/>
            </a:solidFill>
            <a:prstDash val="solid"/>
            <a:round/>
            <a:headEnd len="sm" w="sm" type="none"/>
            <a:tailEnd len="sm" w="sm" type="none"/>
          </a:ln>
        </p:spPr>
      </p:cxnSp>
      <p:sp>
        <p:nvSpPr>
          <p:cNvPr id="86" name="Google Shape;86;p17"/>
          <p:cNvSpPr/>
          <p:nvPr/>
        </p:nvSpPr>
        <p:spPr>
          <a:xfrm>
            <a:off x="5524927" y="3506925"/>
            <a:ext cx="2100600" cy="222900"/>
          </a:xfrm>
          <a:prstGeom prst="rect">
            <a:avLst/>
          </a:prstGeom>
          <a:noFill/>
          <a:ln>
            <a:noFill/>
          </a:ln>
        </p:spPr>
        <p:txBody>
          <a:bodyPr anchorCtr="0" anchor="t" bIns="0" lIns="0" spcFirstLastPara="1" rIns="0" wrap="square" tIns="0">
            <a:noAutofit/>
          </a:bodyPr>
          <a:lstStyle/>
          <a:p>
            <a:pPr indent="0" lvl="0" marL="0" marR="0" rtl="0" algn="l">
              <a:lnSpc>
                <a:spcPct val="125357"/>
              </a:lnSpc>
              <a:spcBef>
                <a:spcPts val="0"/>
              </a:spcBef>
              <a:spcAft>
                <a:spcPts val="0"/>
              </a:spcAft>
              <a:buNone/>
            </a:pPr>
            <a:r>
              <a:rPr lang="iw">
                <a:solidFill>
                  <a:srgbClr val="0A0A0A"/>
                </a:solidFill>
                <a:latin typeface="Open Sans"/>
                <a:ea typeface="Open Sans"/>
                <a:cs typeface="Open Sans"/>
                <a:sym typeface="Open Sans"/>
              </a:rPr>
              <a:t>Aggregation &amp; GROUP BY</a:t>
            </a:r>
            <a:endParaRPr i="0" sz="1350" u="none" cap="none" strike="noStrike">
              <a:solidFill>
                <a:srgbClr val="0A0A0A"/>
              </a:solidFill>
              <a:latin typeface="Open Sans"/>
              <a:ea typeface="Open Sans"/>
              <a:cs typeface="Open Sans"/>
              <a:sym typeface="Open Sans"/>
            </a:endParaRPr>
          </a:p>
        </p:txBody>
      </p:sp>
      <p:sp>
        <p:nvSpPr>
          <p:cNvPr id="87" name="Google Shape;87;p17"/>
          <p:cNvSpPr/>
          <p:nvPr/>
        </p:nvSpPr>
        <p:spPr>
          <a:xfrm>
            <a:off x="7881720" y="3496550"/>
            <a:ext cx="440400" cy="222900"/>
          </a:xfrm>
          <a:prstGeom prst="rect">
            <a:avLst/>
          </a:prstGeom>
          <a:noFill/>
          <a:ln>
            <a:noFill/>
          </a:ln>
        </p:spPr>
        <p:txBody>
          <a:bodyPr anchorCtr="0" anchor="ctr" bIns="0" lIns="0" spcFirstLastPara="1" rIns="0" wrap="square" tIns="0">
            <a:noAutofit/>
          </a:bodyPr>
          <a:lstStyle/>
          <a:p>
            <a:pPr indent="0" lvl="0" marL="0" marR="0" rtl="0" algn="r">
              <a:lnSpc>
                <a:spcPct val="195000"/>
              </a:lnSpc>
              <a:spcBef>
                <a:spcPts val="0"/>
              </a:spcBef>
              <a:spcAft>
                <a:spcPts val="0"/>
              </a:spcAft>
              <a:buNone/>
            </a:pPr>
            <a:r>
              <a:rPr b="1" lang="iw" sz="900">
                <a:solidFill>
                  <a:srgbClr val="009B50"/>
                </a:solidFill>
                <a:latin typeface="Open Sans"/>
                <a:ea typeface="Open Sans"/>
                <a:cs typeface="Open Sans"/>
                <a:sym typeface="Open Sans"/>
              </a:rPr>
              <a:t>25</a:t>
            </a:r>
            <a:r>
              <a:rPr b="1" lang="iw" sz="900">
                <a:solidFill>
                  <a:srgbClr val="009B50"/>
                </a:solidFill>
                <a:latin typeface="Open Sans"/>
                <a:ea typeface="Open Sans"/>
                <a:cs typeface="Open Sans"/>
                <a:sym typeface="Open Sans"/>
              </a:rPr>
              <a:t> min</a:t>
            </a:r>
            <a:endParaRPr i="0" sz="1350" u="none" cap="none" strike="noStrike">
              <a:solidFill>
                <a:srgbClr val="000000"/>
              </a:solidFill>
              <a:latin typeface="Open Sans"/>
              <a:ea typeface="Open Sans"/>
              <a:cs typeface="Open Sans"/>
              <a:sym typeface="Open Sans"/>
            </a:endParaRPr>
          </a:p>
        </p:txBody>
      </p:sp>
      <p:cxnSp>
        <p:nvCxnSpPr>
          <p:cNvPr id="88" name="Google Shape;88;p17"/>
          <p:cNvCxnSpPr/>
          <p:nvPr/>
        </p:nvCxnSpPr>
        <p:spPr>
          <a:xfrm>
            <a:off x="5522276" y="2874059"/>
            <a:ext cx="2799300" cy="0"/>
          </a:xfrm>
          <a:prstGeom prst="straightConnector1">
            <a:avLst/>
          </a:prstGeom>
          <a:solidFill>
            <a:srgbClr val="009B50"/>
          </a:solidFill>
          <a:ln cap="flat" cmpd="sng" w="9525">
            <a:solidFill>
              <a:srgbClr val="193325"/>
            </a:solidFill>
            <a:prstDash val="solid"/>
            <a:round/>
            <a:headEnd len="sm" w="sm" type="none"/>
            <a:tailEnd len="sm" w="sm" type="none"/>
          </a:ln>
        </p:spPr>
      </p:cxnSp>
      <p:sp>
        <p:nvSpPr>
          <p:cNvPr id="89" name="Google Shape;89;p17"/>
          <p:cNvSpPr/>
          <p:nvPr/>
        </p:nvSpPr>
        <p:spPr>
          <a:xfrm>
            <a:off x="5524913" y="2271965"/>
            <a:ext cx="1858800" cy="222900"/>
          </a:xfrm>
          <a:prstGeom prst="rect">
            <a:avLst/>
          </a:prstGeom>
          <a:noFill/>
          <a:ln>
            <a:noFill/>
          </a:ln>
        </p:spPr>
        <p:txBody>
          <a:bodyPr anchorCtr="0" anchor="t" bIns="0" lIns="0" spcFirstLastPara="1" rIns="0" wrap="square" tIns="0">
            <a:noAutofit/>
          </a:bodyPr>
          <a:lstStyle/>
          <a:p>
            <a:pPr indent="0" lvl="0" marL="0" marR="0" rtl="0" algn="l">
              <a:lnSpc>
                <a:spcPct val="125357"/>
              </a:lnSpc>
              <a:spcBef>
                <a:spcPts val="0"/>
              </a:spcBef>
              <a:spcAft>
                <a:spcPts val="0"/>
              </a:spcAft>
              <a:buNone/>
            </a:pPr>
            <a:r>
              <a:rPr lang="iw" sz="1350">
                <a:solidFill>
                  <a:srgbClr val="0A0A0A"/>
                </a:solidFill>
                <a:latin typeface="Open Sans"/>
                <a:ea typeface="Open Sans"/>
                <a:cs typeface="Open Sans"/>
                <a:sym typeface="Open Sans"/>
              </a:rPr>
              <a:t>Translating business questions into SQL</a:t>
            </a:r>
            <a:endParaRPr i="0" sz="1350" u="none" cap="none" strike="noStrike">
              <a:solidFill>
                <a:srgbClr val="0A0A0A"/>
              </a:solidFill>
              <a:latin typeface="Open Sans"/>
              <a:ea typeface="Open Sans"/>
              <a:cs typeface="Open Sans"/>
              <a:sym typeface="Open Sans"/>
            </a:endParaRPr>
          </a:p>
        </p:txBody>
      </p:sp>
      <p:sp>
        <p:nvSpPr>
          <p:cNvPr id="90" name="Google Shape;90;p17"/>
          <p:cNvSpPr/>
          <p:nvPr/>
        </p:nvSpPr>
        <p:spPr>
          <a:xfrm>
            <a:off x="6999287" y="2271816"/>
            <a:ext cx="1322700" cy="222900"/>
          </a:xfrm>
          <a:prstGeom prst="rect">
            <a:avLst/>
          </a:prstGeom>
          <a:noFill/>
          <a:ln>
            <a:noFill/>
          </a:ln>
        </p:spPr>
        <p:txBody>
          <a:bodyPr anchorCtr="0" anchor="ctr" bIns="0" lIns="0" spcFirstLastPara="1" rIns="0" wrap="square" tIns="0">
            <a:noAutofit/>
          </a:bodyPr>
          <a:lstStyle/>
          <a:p>
            <a:pPr indent="0" lvl="0" marL="0" marR="0" rtl="0" algn="r">
              <a:lnSpc>
                <a:spcPct val="195000"/>
              </a:lnSpc>
              <a:spcBef>
                <a:spcPts val="0"/>
              </a:spcBef>
              <a:spcAft>
                <a:spcPts val="0"/>
              </a:spcAft>
              <a:buNone/>
            </a:pPr>
            <a:r>
              <a:rPr b="1" lang="iw" sz="900">
                <a:solidFill>
                  <a:srgbClr val="009B50"/>
                </a:solidFill>
                <a:latin typeface="Open Sans"/>
                <a:ea typeface="Open Sans"/>
                <a:cs typeface="Open Sans"/>
                <a:sym typeface="Open Sans"/>
              </a:rPr>
              <a:t>10 min</a:t>
            </a:r>
            <a:endParaRPr i="0" sz="1350" u="none" cap="none" strike="noStrike">
              <a:solidFill>
                <a:srgbClr val="000000"/>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330" name="Shape 330"/>
        <p:cNvGrpSpPr/>
        <p:nvPr/>
      </p:nvGrpSpPr>
      <p:grpSpPr>
        <a:xfrm>
          <a:off x="0" y="0"/>
          <a:ext cx="0" cy="0"/>
          <a:chOff x="0" y="0"/>
          <a:chExt cx="0" cy="0"/>
        </a:xfrm>
      </p:grpSpPr>
      <p:sp>
        <p:nvSpPr>
          <p:cNvPr id="331" name="Google Shape;331;p35"/>
          <p:cNvSpPr/>
          <p:nvPr/>
        </p:nvSpPr>
        <p:spPr>
          <a:xfrm>
            <a:off x="414450" y="634450"/>
            <a:ext cx="8687400" cy="929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800">
                <a:latin typeface="Source Serif Pro"/>
                <a:ea typeface="Source Serif Pro"/>
                <a:cs typeface="Source Serif Pro"/>
                <a:sym typeface="Source Serif Pro"/>
              </a:rPr>
              <a:t>Let’s break down Humberto’s question!</a:t>
            </a:r>
            <a:endParaRPr sz="2800">
              <a:latin typeface="Source Serif Pro"/>
              <a:ea typeface="Source Serif Pro"/>
              <a:cs typeface="Source Serif Pro"/>
              <a:sym typeface="Source Serif Pro"/>
            </a:endParaRPr>
          </a:p>
        </p:txBody>
      </p:sp>
      <p:sp>
        <p:nvSpPr>
          <p:cNvPr id="332" name="Google Shape;332;p35"/>
          <p:cNvSpPr/>
          <p:nvPr/>
        </p:nvSpPr>
        <p:spPr>
          <a:xfrm>
            <a:off x="414453" y="290350"/>
            <a:ext cx="6078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800">
                <a:solidFill>
                  <a:srgbClr val="4E2D41"/>
                </a:solidFill>
                <a:latin typeface="Open Sans"/>
                <a:ea typeface="Open Sans"/>
                <a:cs typeface="Open Sans"/>
                <a:sym typeface="Open Sans"/>
              </a:rPr>
              <a:t>Translating business questions into SQL</a:t>
            </a:r>
            <a:endParaRPr b="1" sz="1800" u="none" cap="none" strike="noStrike">
              <a:solidFill>
                <a:srgbClr val="4E2D41"/>
              </a:solidFill>
              <a:latin typeface="Open Sans"/>
              <a:ea typeface="Open Sans"/>
              <a:cs typeface="Open Sans"/>
              <a:sym typeface="Open Sans"/>
            </a:endParaRPr>
          </a:p>
        </p:txBody>
      </p:sp>
      <p:sp>
        <p:nvSpPr>
          <p:cNvPr id="333" name="Google Shape;333;p35"/>
          <p:cNvSpPr/>
          <p:nvPr/>
        </p:nvSpPr>
        <p:spPr>
          <a:xfrm>
            <a:off x="402525" y="1684925"/>
            <a:ext cx="2666100" cy="30204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334" name="Google Shape;334;p35"/>
          <p:cNvSpPr/>
          <p:nvPr/>
        </p:nvSpPr>
        <p:spPr>
          <a:xfrm>
            <a:off x="549350" y="1866425"/>
            <a:ext cx="2387700" cy="25980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Humberto’s question was: </a:t>
            </a:r>
            <a:br>
              <a:rPr b="1" lang="iw" sz="1200">
                <a:solidFill>
                  <a:srgbClr val="4E2D41"/>
                </a:solidFill>
                <a:latin typeface="Open Sans"/>
                <a:ea typeface="Open Sans"/>
                <a:cs typeface="Open Sans"/>
                <a:sym typeface="Open Sans"/>
              </a:rPr>
            </a:br>
            <a:br>
              <a:rPr b="1" lang="iw" sz="1200">
                <a:solidFill>
                  <a:srgbClr val="4E2D41"/>
                </a:solidFill>
                <a:latin typeface="Open Sans"/>
                <a:ea typeface="Open Sans"/>
                <a:cs typeface="Open Sans"/>
                <a:sym typeface="Open Sans"/>
              </a:rPr>
            </a:br>
            <a:r>
              <a:rPr b="1" lang="iw" sz="1200">
                <a:solidFill>
                  <a:srgbClr val="4E2D41"/>
                </a:solidFill>
                <a:latin typeface="Open Sans"/>
                <a:ea typeface="Open Sans"/>
                <a:cs typeface="Open Sans"/>
                <a:sym typeface="Open Sans"/>
              </a:rPr>
              <a:t>“</a:t>
            </a:r>
            <a:r>
              <a:rPr b="1" lang="iw" sz="1200">
                <a:solidFill>
                  <a:srgbClr val="4E2D41"/>
                </a:solidFill>
                <a:latin typeface="Open Sans"/>
                <a:ea typeface="Open Sans"/>
                <a:cs typeface="Open Sans"/>
                <a:sym typeface="Open Sans"/>
              </a:rPr>
              <a:t>The first thing we need to understand is how the revenue compares between Facebook and Instagram, historically and for the last year.</a:t>
            </a:r>
            <a:r>
              <a:rPr b="1" lang="iw" sz="1200">
                <a:solidFill>
                  <a:srgbClr val="4E2D41"/>
                </a:solidFill>
                <a:latin typeface="Open Sans"/>
                <a:ea typeface="Open Sans"/>
                <a:cs typeface="Open Sans"/>
                <a:sym typeface="Open Sans"/>
              </a:rPr>
              <a:t>”</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sz="1200">
              <a:solidFill>
                <a:schemeClr val="dk1"/>
              </a:solidFill>
              <a:latin typeface="Open Sans Light"/>
              <a:ea typeface="Open Sans Light"/>
              <a:cs typeface="Open Sans Light"/>
              <a:sym typeface="Open Sans Light"/>
            </a:endParaRPr>
          </a:p>
        </p:txBody>
      </p:sp>
      <p:sp>
        <p:nvSpPr>
          <p:cNvPr id="335" name="Google Shape;335;p35"/>
          <p:cNvSpPr/>
          <p:nvPr/>
        </p:nvSpPr>
        <p:spPr>
          <a:xfrm>
            <a:off x="3382050" y="1767225"/>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5"/>
          <p:cNvSpPr/>
          <p:nvPr/>
        </p:nvSpPr>
        <p:spPr>
          <a:xfrm>
            <a:off x="3434550" y="1817475"/>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1</a:t>
            </a:r>
            <a:endParaRPr b="1" sz="1500">
              <a:latin typeface="Source Serif Pro"/>
              <a:ea typeface="Source Serif Pro"/>
              <a:cs typeface="Source Serif Pro"/>
              <a:sym typeface="Source Serif Pro"/>
            </a:endParaRPr>
          </a:p>
        </p:txBody>
      </p:sp>
      <p:sp>
        <p:nvSpPr>
          <p:cNvPr id="337" name="Google Shape;337;p35"/>
          <p:cNvSpPr txBox="1"/>
          <p:nvPr>
            <p:ph idx="1" type="body"/>
          </p:nvPr>
        </p:nvSpPr>
        <p:spPr>
          <a:xfrm>
            <a:off x="3832825" y="1675888"/>
            <a:ext cx="8102100" cy="36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iw" sz="1200">
                <a:latin typeface="Source Serif Pro"/>
                <a:ea typeface="Source Serif Pro"/>
                <a:cs typeface="Source Serif Pro"/>
                <a:sym typeface="Source Serif Pro"/>
              </a:rPr>
              <a:t>Desired result</a:t>
            </a:r>
            <a:br>
              <a:rPr lang="iw">
                <a:latin typeface="Source Serif Pro"/>
                <a:ea typeface="Source Serif Pro"/>
                <a:cs typeface="Source Serif Pro"/>
                <a:sym typeface="Source Serif Pro"/>
              </a:rPr>
            </a:br>
            <a:r>
              <a:rPr lang="iw">
                <a:latin typeface="Source Serif Pro"/>
                <a:ea typeface="Source Serif Pro"/>
                <a:cs typeface="Source Serif Pro"/>
                <a:sym typeface="Source Serif Pro"/>
              </a:rPr>
              <a:t>A table that summarizes the </a:t>
            </a:r>
            <a:r>
              <a:rPr lang="iw">
                <a:latin typeface="Source Serif Pro"/>
                <a:ea typeface="Source Serif Pro"/>
                <a:cs typeface="Source Serif Pro"/>
                <a:sym typeface="Source Serif Pro"/>
              </a:rPr>
              <a:t>revenue</a:t>
            </a:r>
            <a:r>
              <a:rPr lang="iw">
                <a:latin typeface="Source Serif Pro"/>
                <a:ea typeface="Source Serif Pro"/>
                <a:cs typeface="Source Serif Pro"/>
                <a:sym typeface="Source Serif Pro"/>
              </a:rPr>
              <a:t> per platform and year</a:t>
            </a:r>
            <a:endParaRPr sz="1400">
              <a:solidFill>
                <a:schemeClr val="accent2"/>
              </a:solidFill>
              <a:latin typeface="Source Serif Pro"/>
              <a:ea typeface="Source Serif Pro"/>
              <a:cs typeface="Source Serif Pro"/>
              <a:sym typeface="Source Serif Pro"/>
            </a:endParaRPr>
          </a:p>
        </p:txBody>
      </p:sp>
      <p:sp>
        <p:nvSpPr>
          <p:cNvPr id="338" name="Google Shape;338;p35"/>
          <p:cNvSpPr/>
          <p:nvPr/>
        </p:nvSpPr>
        <p:spPr>
          <a:xfrm>
            <a:off x="3382050" y="2427767"/>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5"/>
          <p:cNvSpPr/>
          <p:nvPr/>
        </p:nvSpPr>
        <p:spPr>
          <a:xfrm>
            <a:off x="3434550" y="2478017"/>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2</a:t>
            </a:r>
            <a:endParaRPr b="1" sz="1500">
              <a:latin typeface="Source Serif Pro"/>
              <a:ea typeface="Source Serif Pro"/>
              <a:cs typeface="Source Serif Pro"/>
              <a:sym typeface="Source Serif Pro"/>
            </a:endParaRPr>
          </a:p>
        </p:txBody>
      </p:sp>
      <p:sp>
        <p:nvSpPr>
          <p:cNvPr id="340" name="Google Shape;340;p35"/>
          <p:cNvSpPr txBox="1"/>
          <p:nvPr>
            <p:ph idx="2" type="body"/>
          </p:nvPr>
        </p:nvSpPr>
        <p:spPr>
          <a:xfrm>
            <a:off x="3832825" y="2351567"/>
            <a:ext cx="8102100" cy="3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w" sz="1200">
                <a:solidFill>
                  <a:schemeClr val="dk1"/>
                </a:solidFill>
                <a:latin typeface="Source Serif Pro"/>
                <a:ea typeface="Source Serif Pro"/>
                <a:cs typeface="Source Serif Pro"/>
                <a:sym typeface="Source Serif Pro"/>
              </a:rPr>
              <a:t>Stored where?</a:t>
            </a:r>
            <a:br>
              <a:rPr lang="iw">
                <a:solidFill>
                  <a:schemeClr val="dk1"/>
                </a:solidFill>
                <a:latin typeface="Source Serif Pro"/>
                <a:ea typeface="Source Serif Pro"/>
                <a:cs typeface="Source Serif Pro"/>
                <a:sym typeface="Source Serif Pro"/>
              </a:rPr>
            </a:br>
            <a:r>
              <a:rPr lang="iw">
                <a:solidFill>
                  <a:schemeClr val="dk1"/>
                </a:solidFill>
                <a:latin typeface="Source Serif Pro"/>
                <a:ea typeface="Source Serif Pro"/>
                <a:cs typeface="Source Serif Pro"/>
                <a:sym typeface="Source Serif Pro"/>
              </a:rPr>
              <a:t>Revenue data stored in meta_revenue</a:t>
            </a:r>
            <a:endParaRPr sz="1400">
              <a:solidFill>
                <a:schemeClr val="accent2"/>
              </a:solidFill>
              <a:latin typeface="Source Serif Pro"/>
              <a:ea typeface="Source Serif Pro"/>
              <a:cs typeface="Source Serif Pro"/>
              <a:sym typeface="Source Serif Pro"/>
            </a:endParaRPr>
          </a:p>
        </p:txBody>
      </p:sp>
      <p:sp>
        <p:nvSpPr>
          <p:cNvPr id="341" name="Google Shape;341;p35"/>
          <p:cNvSpPr/>
          <p:nvPr/>
        </p:nvSpPr>
        <p:spPr>
          <a:xfrm>
            <a:off x="3382050" y="3075573"/>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5"/>
          <p:cNvSpPr/>
          <p:nvPr/>
        </p:nvSpPr>
        <p:spPr>
          <a:xfrm>
            <a:off x="3434550" y="3125823"/>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3</a:t>
            </a:r>
            <a:endParaRPr b="1" sz="1500">
              <a:latin typeface="Source Serif Pro"/>
              <a:ea typeface="Source Serif Pro"/>
              <a:cs typeface="Source Serif Pro"/>
              <a:sym typeface="Source Serif Pro"/>
            </a:endParaRPr>
          </a:p>
        </p:txBody>
      </p:sp>
      <p:sp>
        <p:nvSpPr>
          <p:cNvPr id="343" name="Google Shape;343;p35"/>
          <p:cNvSpPr txBox="1"/>
          <p:nvPr>
            <p:ph idx="3" type="body"/>
          </p:nvPr>
        </p:nvSpPr>
        <p:spPr>
          <a:xfrm>
            <a:off x="3832825" y="2999373"/>
            <a:ext cx="8102100" cy="3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w" sz="1200">
                <a:solidFill>
                  <a:schemeClr val="dk1"/>
                </a:solidFill>
                <a:latin typeface="Source Serif Pro"/>
                <a:ea typeface="Source Serif Pro"/>
                <a:cs typeface="Source Serif Pro"/>
                <a:sym typeface="Source Serif Pro"/>
              </a:rPr>
              <a:t>Which columns?</a:t>
            </a:r>
            <a:br>
              <a:rPr lang="iw">
                <a:solidFill>
                  <a:schemeClr val="dk1"/>
                </a:solidFill>
                <a:latin typeface="Source Serif Pro"/>
                <a:ea typeface="Source Serif Pro"/>
                <a:cs typeface="Source Serif Pro"/>
                <a:sym typeface="Source Serif Pro"/>
              </a:rPr>
            </a:br>
            <a:r>
              <a:rPr lang="iw">
                <a:solidFill>
                  <a:schemeClr val="dk1"/>
                </a:solidFill>
                <a:latin typeface="Source Serif Pro"/>
                <a:ea typeface="Source Serif Pro"/>
                <a:cs typeface="Source Serif Pro"/>
                <a:sym typeface="Source Serif Pro"/>
              </a:rPr>
              <a:t>We need the following information: year, platform, and revenue</a:t>
            </a:r>
            <a:endParaRPr sz="1400">
              <a:solidFill>
                <a:schemeClr val="accent2"/>
              </a:solidFill>
              <a:latin typeface="Source Serif Pro"/>
              <a:ea typeface="Source Serif Pro"/>
              <a:cs typeface="Source Serif Pro"/>
              <a:sym typeface="Source Serif Pro"/>
            </a:endParaRPr>
          </a:p>
        </p:txBody>
      </p:sp>
      <p:sp>
        <p:nvSpPr>
          <p:cNvPr id="344" name="Google Shape;344;p35"/>
          <p:cNvSpPr/>
          <p:nvPr/>
        </p:nvSpPr>
        <p:spPr>
          <a:xfrm>
            <a:off x="3382050" y="3684748"/>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5"/>
          <p:cNvSpPr/>
          <p:nvPr/>
        </p:nvSpPr>
        <p:spPr>
          <a:xfrm>
            <a:off x="3434550" y="3734998"/>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4</a:t>
            </a:r>
            <a:endParaRPr b="1" sz="1500">
              <a:latin typeface="Source Serif Pro"/>
              <a:ea typeface="Source Serif Pro"/>
              <a:cs typeface="Source Serif Pro"/>
              <a:sym typeface="Source Serif Pro"/>
            </a:endParaRPr>
          </a:p>
        </p:txBody>
      </p:sp>
      <p:sp>
        <p:nvSpPr>
          <p:cNvPr id="346" name="Google Shape;346;p35"/>
          <p:cNvSpPr txBox="1"/>
          <p:nvPr>
            <p:ph idx="4" type="body"/>
          </p:nvPr>
        </p:nvSpPr>
        <p:spPr>
          <a:xfrm>
            <a:off x="3832825" y="3608548"/>
            <a:ext cx="8102100" cy="3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w" sz="1200">
                <a:solidFill>
                  <a:schemeClr val="dk1"/>
                </a:solidFill>
                <a:latin typeface="Source Serif Pro"/>
                <a:ea typeface="Source Serif Pro"/>
                <a:cs typeface="Source Serif Pro"/>
                <a:sym typeface="Source Serif Pro"/>
              </a:rPr>
              <a:t>Which functions?</a:t>
            </a:r>
            <a:br>
              <a:rPr lang="iw">
                <a:solidFill>
                  <a:schemeClr val="dk1"/>
                </a:solidFill>
                <a:latin typeface="Source Serif Pro"/>
                <a:ea typeface="Source Serif Pro"/>
                <a:cs typeface="Source Serif Pro"/>
                <a:sym typeface="Source Serif Pro"/>
              </a:rPr>
            </a:br>
            <a:r>
              <a:rPr lang="iw">
                <a:solidFill>
                  <a:schemeClr val="dk1"/>
                </a:solidFill>
                <a:latin typeface="Source Serif Pro"/>
                <a:ea typeface="Source Serif Pro"/>
                <a:cs typeface="Source Serif Pro"/>
                <a:sym typeface="Source Serif Pro"/>
              </a:rPr>
              <a:t>We may need to sum up the total revenue per year</a:t>
            </a:r>
            <a:endParaRPr sz="1400">
              <a:solidFill>
                <a:schemeClr val="accent2"/>
              </a:solidFill>
              <a:latin typeface="Source Serif Pro"/>
              <a:ea typeface="Source Serif Pro"/>
              <a:cs typeface="Source Serif Pro"/>
              <a:sym typeface="Source Serif Pro"/>
            </a:endParaRPr>
          </a:p>
        </p:txBody>
      </p:sp>
      <p:sp>
        <p:nvSpPr>
          <p:cNvPr id="347" name="Google Shape;347;p35"/>
          <p:cNvSpPr/>
          <p:nvPr/>
        </p:nvSpPr>
        <p:spPr>
          <a:xfrm>
            <a:off x="3382050" y="4281825"/>
            <a:ext cx="360000" cy="360000"/>
          </a:xfrm>
          <a:prstGeom prst="ellipse">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5"/>
          <p:cNvSpPr/>
          <p:nvPr/>
        </p:nvSpPr>
        <p:spPr>
          <a:xfrm>
            <a:off x="3434550" y="4332075"/>
            <a:ext cx="255000" cy="259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b="1" lang="iw" sz="1500">
                <a:latin typeface="Source Serif Pro"/>
                <a:ea typeface="Source Serif Pro"/>
                <a:cs typeface="Source Serif Pro"/>
                <a:sym typeface="Source Serif Pro"/>
              </a:rPr>
              <a:t>5</a:t>
            </a:r>
            <a:endParaRPr b="1" sz="1500">
              <a:latin typeface="Source Serif Pro"/>
              <a:ea typeface="Source Serif Pro"/>
              <a:cs typeface="Source Serif Pro"/>
              <a:sym typeface="Source Serif Pro"/>
            </a:endParaRPr>
          </a:p>
        </p:txBody>
      </p:sp>
      <p:sp>
        <p:nvSpPr>
          <p:cNvPr id="349" name="Google Shape;349;p35"/>
          <p:cNvSpPr txBox="1"/>
          <p:nvPr>
            <p:ph idx="5" type="body"/>
          </p:nvPr>
        </p:nvSpPr>
        <p:spPr>
          <a:xfrm>
            <a:off x="3832825" y="4281825"/>
            <a:ext cx="8102100" cy="3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w" sz="1200">
                <a:solidFill>
                  <a:schemeClr val="dk1"/>
                </a:solidFill>
                <a:latin typeface="Source Serif Pro"/>
                <a:ea typeface="Source Serif Pro"/>
                <a:cs typeface="Source Serif Pro"/>
                <a:sym typeface="Source Serif Pro"/>
              </a:rPr>
              <a:t>What filters?</a:t>
            </a:r>
            <a:br>
              <a:rPr b="1" lang="iw">
                <a:solidFill>
                  <a:schemeClr val="dk1"/>
                </a:solidFill>
                <a:latin typeface="Source Serif Pro"/>
                <a:ea typeface="Source Serif Pro"/>
                <a:cs typeface="Source Serif Pro"/>
                <a:sym typeface="Source Serif Pro"/>
              </a:rPr>
            </a:br>
            <a:r>
              <a:rPr lang="iw">
                <a:solidFill>
                  <a:schemeClr val="dk1"/>
                </a:solidFill>
                <a:latin typeface="Source Serif Pro"/>
                <a:ea typeface="Source Serif Pro"/>
                <a:cs typeface="Source Serif Pro"/>
                <a:sym typeface="Source Serif Pro"/>
              </a:rPr>
              <a:t>Hypothetical: what if we only needed data for last year (2022)?</a:t>
            </a:r>
            <a:endParaRPr sz="1400">
              <a:solidFill>
                <a:schemeClr val="accent2"/>
              </a:solidFill>
              <a:latin typeface="Source Serif Pro"/>
              <a:ea typeface="Source Serif Pro"/>
              <a:cs typeface="Source Serif Pro"/>
              <a:sym typeface="Source Serif Pr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325"/>
        </a:solidFill>
      </p:bgPr>
    </p:bg>
    <p:spTree>
      <p:nvGrpSpPr>
        <p:cNvPr id="354" name="Shape 354"/>
        <p:cNvGrpSpPr/>
        <p:nvPr/>
      </p:nvGrpSpPr>
      <p:grpSpPr>
        <a:xfrm>
          <a:off x="0" y="0"/>
          <a:ext cx="0" cy="0"/>
          <a:chOff x="0" y="0"/>
          <a:chExt cx="0" cy="0"/>
        </a:xfrm>
      </p:grpSpPr>
      <p:sp>
        <p:nvSpPr>
          <p:cNvPr id="355" name="Google Shape;355;p36"/>
          <p:cNvSpPr/>
          <p:nvPr/>
        </p:nvSpPr>
        <p:spPr>
          <a:xfrm>
            <a:off x="1621200" y="1529500"/>
            <a:ext cx="5901600" cy="1711200"/>
          </a:xfrm>
          <a:prstGeom prst="rect">
            <a:avLst/>
          </a:prstGeom>
          <a:noFill/>
          <a:ln>
            <a:noFill/>
          </a:ln>
        </p:spPr>
        <p:txBody>
          <a:bodyPr anchorCtr="0" anchor="t" bIns="0" lIns="0" spcFirstLastPara="1" rIns="0" wrap="square" tIns="0">
            <a:noAutofit/>
          </a:bodyPr>
          <a:lstStyle/>
          <a:p>
            <a:pPr indent="0" lvl="0" marL="0" marR="0" rtl="0" algn="ctr">
              <a:lnSpc>
                <a:spcPct val="130000"/>
              </a:lnSpc>
              <a:spcBef>
                <a:spcPts val="0"/>
              </a:spcBef>
              <a:spcAft>
                <a:spcPts val="0"/>
              </a:spcAft>
              <a:buNone/>
            </a:pPr>
            <a:r>
              <a:rPr lang="iw" sz="3800">
                <a:solidFill>
                  <a:srgbClr val="A9F696"/>
                </a:solidFill>
                <a:latin typeface="Source Serif Pro"/>
                <a:ea typeface="Source Serif Pro"/>
                <a:cs typeface="Source Serif Pro"/>
                <a:sym typeface="Source Serif Pro"/>
              </a:rPr>
              <a:t>Jan’s</a:t>
            </a:r>
            <a:r>
              <a:rPr lang="iw" sz="3800">
                <a:solidFill>
                  <a:srgbClr val="A9F696"/>
                </a:solidFill>
                <a:latin typeface="Source Serif Pro"/>
                <a:ea typeface="Source Serif Pro"/>
                <a:cs typeface="Source Serif Pro"/>
                <a:sym typeface="Source Serif Pro"/>
              </a:rPr>
              <a:t> SQL Tips: </a:t>
            </a:r>
            <a:br>
              <a:rPr lang="iw" sz="3800">
                <a:solidFill>
                  <a:srgbClr val="A9F696"/>
                </a:solidFill>
                <a:latin typeface="Source Serif Pro"/>
                <a:ea typeface="Source Serif Pro"/>
                <a:cs typeface="Source Serif Pro"/>
                <a:sym typeface="Source Serif Pro"/>
              </a:rPr>
            </a:br>
            <a:r>
              <a:rPr lang="iw" sz="3800">
                <a:solidFill>
                  <a:srgbClr val="A9F696"/>
                </a:solidFill>
                <a:latin typeface="Source Serif Pro"/>
                <a:ea typeface="Source Serif Pro"/>
                <a:cs typeface="Source Serif Pro"/>
                <a:sym typeface="Source Serif Pro"/>
              </a:rPr>
              <a:t>Exploring new tables</a:t>
            </a:r>
            <a:endParaRPr sz="3800">
              <a:solidFill>
                <a:srgbClr val="A9F696"/>
              </a:solidFill>
              <a:latin typeface="Source Serif Pro"/>
              <a:ea typeface="Source Serif Pro"/>
              <a:cs typeface="Source Serif Pro"/>
              <a:sym typeface="Source Serif Pr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360" name="Shape 360"/>
        <p:cNvGrpSpPr/>
        <p:nvPr/>
      </p:nvGrpSpPr>
      <p:grpSpPr>
        <a:xfrm>
          <a:off x="0" y="0"/>
          <a:ext cx="0" cy="0"/>
          <a:chOff x="0" y="0"/>
          <a:chExt cx="0" cy="0"/>
        </a:xfrm>
      </p:grpSpPr>
      <p:pic>
        <p:nvPicPr>
          <p:cNvPr id="361" name="Google Shape;361;p37"/>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
        <p:nvSpPr>
          <p:cNvPr id="362" name="Google Shape;362;p37"/>
          <p:cNvSpPr/>
          <p:nvPr/>
        </p:nvSpPr>
        <p:spPr>
          <a:xfrm>
            <a:off x="477450" y="249700"/>
            <a:ext cx="8023200" cy="4458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None/>
            </a:pPr>
            <a:r>
              <a:rPr lang="iw" sz="2700">
                <a:solidFill>
                  <a:srgbClr val="053220"/>
                </a:solidFill>
                <a:latin typeface="Source Serif Pro"/>
                <a:ea typeface="Source Serif Pro"/>
                <a:cs typeface="Source Serif Pro"/>
                <a:sym typeface="Source Serif Pro"/>
              </a:rPr>
              <a:t>When exposed to a new table, always explore to see what’s in there first.</a:t>
            </a:r>
            <a:endParaRPr sz="2700">
              <a:solidFill>
                <a:srgbClr val="053220"/>
              </a:solidFill>
              <a:latin typeface="Source Serif Pro"/>
              <a:ea typeface="Source Serif Pro"/>
              <a:cs typeface="Source Serif Pro"/>
              <a:sym typeface="Source Serif Pro"/>
            </a:endParaRPr>
          </a:p>
        </p:txBody>
      </p:sp>
      <p:sp>
        <p:nvSpPr>
          <p:cNvPr id="363" name="Google Shape;363;p37"/>
          <p:cNvSpPr/>
          <p:nvPr/>
        </p:nvSpPr>
        <p:spPr>
          <a:xfrm>
            <a:off x="1007925" y="4264275"/>
            <a:ext cx="7492800" cy="623700"/>
          </a:xfrm>
          <a:prstGeom prst="roundRect">
            <a:avLst>
              <a:gd fmla="val 16667" name="adj"/>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7"/>
          <p:cNvSpPr/>
          <p:nvPr/>
        </p:nvSpPr>
        <p:spPr>
          <a:xfrm>
            <a:off x="554500" y="4234125"/>
            <a:ext cx="684000" cy="684000"/>
          </a:xfrm>
          <a:prstGeom prst="ellipse">
            <a:avLst/>
          </a:prstGeom>
          <a:solidFill>
            <a:srgbClr val="FFFFFF"/>
          </a:solidFill>
          <a:ln cap="flat" cmpd="sng" w="9525">
            <a:solidFill>
              <a:srgbClr val="E9EAF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5" name="Google Shape;365;p37"/>
          <p:cNvPicPr preferRelativeResize="0"/>
          <p:nvPr/>
        </p:nvPicPr>
        <p:blipFill rotWithShape="1">
          <a:blip r:embed="rId4">
            <a:alphaModFix/>
          </a:blip>
          <a:srcRect b="4429" l="23810" r="24313" t="7324"/>
          <a:stretch/>
        </p:blipFill>
        <p:spPr>
          <a:xfrm>
            <a:off x="682309" y="4367814"/>
            <a:ext cx="428400" cy="416609"/>
          </a:xfrm>
          <a:prstGeom prst="rect">
            <a:avLst/>
          </a:prstGeom>
          <a:noFill/>
          <a:ln>
            <a:noFill/>
          </a:ln>
        </p:spPr>
      </p:pic>
      <p:sp>
        <p:nvSpPr>
          <p:cNvPr id="366" name="Google Shape;366;p37"/>
          <p:cNvSpPr txBox="1"/>
          <p:nvPr/>
        </p:nvSpPr>
        <p:spPr>
          <a:xfrm>
            <a:off x="1275900" y="4252125"/>
            <a:ext cx="6940800" cy="5727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600"/>
              </a:spcBef>
              <a:spcAft>
                <a:spcPts val="0"/>
              </a:spcAft>
              <a:buNone/>
            </a:pPr>
            <a:r>
              <a:rPr lang="iw" sz="1200">
                <a:solidFill>
                  <a:schemeClr val="dk1"/>
                </a:solidFill>
                <a:latin typeface="Open Sans Light"/>
                <a:ea typeface="Open Sans Light"/>
                <a:cs typeface="Open Sans Light"/>
                <a:sym typeface="Open Sans Light"/>
              </a:rPr>
              <a:t>Pro tip: Start with SELECT * is a great way to </a:t>
            </a:r>
            <a:r>
              <a:rPr b="1" lang="iw" sz="1200">
                <a:solidFill>
                  <a:srgbClr val="4E2D41"/>
                </a:solidFill>
                <a:latin typeface="Open Sans"/>
                <a:ea typeface="Open Sans"/>
                <a:cs typeface="Open Sans"/>
                <a:sym typeface="Open Sans"/>
              </a:rPr>
              <a:t>explore the data</a:t>
            </a:r>
            <a:r>
              <a:rPr lang="iw" sz="1200">
                <a:solidFill>
                  <a:schemeClr val="dk1"/>
                </a:solidFill>
                <a:latin typeface="Open Sans Light"/>
                <a:ea typeface="Open Sans Light"/>
                <a:cs typeface="Open Sans Light"/>
                <a:sym typeface="Open Sans Light"/>
              </a:rPr>
              <a:t> in small tables before running further queries.</a:t>
            </a:r>
            <a:endParaRPr sz="1200">
              <a:solidFill>
                <a:schemeClr val="dk1"/>
              </a:solidFill>
              <a:latin typeface="Open Sans Light"/>
              <a:ea typeface="Open Sans Light"/>
              <a:cs typeface="Open Sans Light"/>
              <a:sym typeface="Open Sans Light"/>
            </a:endParaRPr>
          </a:p>
        </p:txBody>
      </p:sp>
      <p:pic>
        <p:nvPicPr>
          <p:cNvPr id="367" name="Google Shape;367;p37"/>
          <p:cNvPicPr preferRelativeResize="0"/>
          <p:nvPr/>
        </p:nvPicPr>
        <p:blipFill>
          <a:blip r:embed="rId5">
            <a:alphaModFix/>
          </a:blip>
          <a:stretch>
            <a:fillRect/>
          </a:stretch>
        </p:blipFill>
        <p:spPr>
          <a:xfrm>
            <a:off x="942163" y="1489613"/>
            <a:ext cx="7259674" cy="2495513"/>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372" name="Shape 372"/>
        <p:cNvGrpSpPr/>
        <p:nvPr/>
      </p:nvGrpSpPr>
      <p:grpSpPr>
        <a:xfrm>
          <a:off x="0" y="0"/>
          <a:ext cx="0" cy="0"/>
          <a:chOff x="0" y="0"/>
          <a:chExt cx="0" cy="0"/>
        </a:xfrm>
      </p:grpSpPr>
      <p:sp>
        <p:nvSpPr>
          <p:cNvPr id="373" name="Google Shape;373;p38"/>
          <p:cNvSpPr/>
          <p:nvPr/>
        </p:nvSpPr>
        <p:spPr>
          <a:xfrm>
            <a:off x="477450" y="478300"/>
            <a:ext cx="80232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t/>
            </a:r>
            <a:endParaRPr sz="2700">
              <a:solidFill>
                <a:srgbClr val="053220"/>
              </a:solidFill>
              <a:latin typeface="Source Serif Pro"/>
              <a:ea typeface="Source Serif Pro"/>
              <a:cs typeface="Source Serif Pro"/>
              <a:sym typeface="Source Serif Pro"/>
            </a:endParaRPr>
          </a:p>
        </p:txBody>
      </p:sp>
      <p:pic>
        <p:nvPicPr>
          <p:cNvPr id="374" name="Google Shape;374;p38"/>
          <p:cNvPicPr preferRelativeResize="0"/>
          <p:nvPr/>
        </p:nvPicPr>
        <p:blipFill rotWithShape="1">
          <a:blip r:embed="rId3">
            <a:alphaModFix/>
          </a:blip>
          <a:srcRect b="10069" l="0" r="0" t="-1027"/>
          <a:stretch/>
        </p:blipFill>
        <p:spPr>
          <a:xfrm>
            <a:off x="942163" y="1489613"/>
            <a:ext cx="7259674" cy="2495513"/>
          </a:xfrm>
          <a:prstGeom prst="rect">
            <a:avLst/>
          </a:prstGeom>
          <a:noFill/>
          <a:ln>
            <a:noFill/>
          </a:ln>
          <a:effectLst>
            <a:outerShdw blurRad="57150" rotWithShape="0" algn="bl" dir="5400000" dist="19050">
              <a:srgbClr val="000000">
                <a:alpha val="50000"/>
              </a:srgbClr>
            </a:outerShdw>
          </a:effectLst>
        </p:spPr>
      </p:pic>
      <p:sp>
        <p:nvSpPr>
          <p:cNvPr id="375" name="Google Shape;375;p38"/>
          <p:cNvSpPr/>
          <p:nvPr/>
        </p:nvSpPr>
        <p:spPr>
          <a:xfrm>
            <a:off x="477450" y="249700"/>
            <a:ext cx="8023200" cy="4458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None/>
            </a:pPr>
            <a:r>
              <a:rPr lang="iw" sz="2700">
                <a:solidFill>
                  <a:srgbClr val="053220"/>
                </a:solidFill>
                <a:latin typeface="Source Serif Pro"/>
                <a:ea typeface="Source Serif Pro"/>
                <a:cs typeface="Source Serif Pro"/>
                <a:sym typeface="Source Serif Pro"/>
              </a:rPr>
              <a:t>Another way is by double-clicking on the table name  which opens a preview</a:t>
            </a:r>
            <a:endParaRPr sz="2700">
              <a:solidFill>
                <a:srgbClr val="053220"/>
              </a:solidFill>
              <a:latin typeface="Source Serif Pro"/>
              <a:ea typeface="Source Serif Pro"/>
              <a:cs typeface="Source Serif Pro"/>
              <a:sym typeface="Source Serif Pro"/>
            </a:endParaRPr>
          </a:p>
        </p:txBody>
      </p:sp>
      <p:pic>
        <p:nvPicPr>
          <p:cNvPr id="376" name="Google Shape;376;p38"/>
          <p:cNvPicPr preferRelativeResize="0"/>
          <p:nvPr/>
        </p:nvPicPr>
        <p:blipFill rotWithShape="1">
          <a:blip r:embed="rId4">
            <a:alphaModFix amt="41000"/>
          </a:blip>
          <a:srcRect b="0" l="0" r="0" t="0"/>
          <a:stretch/>
        </p:blipFill>
        <p:spPr>
          <a:xfrm>
            <a:off x="356753" y="4582707"/>
            <a:ext cx="1013601" cy="305375"/>
          </a:xfrm>
          <a:prstGeom prst="rect">
            <a:avLst/>
          </a:prstGeom>
          <a:noFill/>
          <a:ln>
            <a:noFill/>
          </a:ln>
        </p:spPr>
      </p:pic>
      <p:sp>
        <p:nvSpPr>
          <p:cNvPr id="377" name="Google Shape;377;p38"/>
          <p:cNvSpPr/>
          <p:nvPr/>
        </p:nvSpPr>
        <p:spPr>
          <a:xfrm>
            <a:off x="1007925" y="4264275"/>
            <a:ext cx="7492800" cy="623700"/>
          </a:xfrm>
          <a:prstGeom prst="roundRect">
            <a:avLst>
              <a:gd fmla="val 16667" name="adj"/>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8"/>
          <p:cNvSpPr/>
          <p:nvPr/>
        </p:nvSpPr>
        <p:spPr>
          <a:xfrm>
            <a:off x="554500" y="4234125"/>
            <a:ext cx="684000" cy="684000"/>
          </a:xfrm>
          <a:prstGeom prst="ellipse">
            <a:avLst/>
          </a:prstGeom>
          <a:solidFill>
            <a:srgbClr val="FFFFFF"/>
          </a:solidFill>
          <a:ln cap="flat" cmpd="sng" w="9525">
            <a:solidFill>
              <a:srgbClr val="E9EAF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9" name="Google Shape;379;p38"/>
          <p:cNvPicPr preferRelativeResize="0"/>
          <p:nvPr/>
        </p:nvPicPr>
        <p:blipFill rotWithShape="1">
          <a:blip r:embed="rId5">
            <a:alphaModFix/>
          </a:blip>
          <a:srcRect b="4429" l="23810" r="24313" t="7324"/>
          <a:stretch/>
        </p:blipFill>
        <p:spPr>
          <a:xfrm>
            <a:off x="682309" y="4367814"/>
            <a:ext cx="428400" cy="416609"/>
          </a:xfrm>
          <a:prstGeom prst="rect">
            <a:avLst/>
          </a:prstGeom>
          <a:noFill/>
          <a:ln>
            <a:noFill/>
          </a:ln>
        </p:spPr>
      </p:pic>
      <p:sp>
        <p:nvSpPr>
          <p:cNvPr id="380" name="Google Shape;380;p38"/>
          <p:cNvSpPr txBox="1"/>
          <p:nvPr/>
        </p:nvSpPr>
        <p:spPr>
          <a:xfrm>
            <a:off x="1275900" y="4404525"/>
            <a:ext cx="6940800" cy="3693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600"/>
              </a:spcBef>
              <a:spcAft>
                <a:spcPts val="0"/>
              </a:spcAft>
              <a:buNone/>
            </a:pPr>
            <a:r>
              <a:rPr lang="iw" sz="1200">
                <a:solidFill>
                  <a:schemeClr val="dk1"/>
                </a:solidFill>
                <a:latin typeface="Open Sans Light"/>
                <a:ea typeface="Open Sans Light"/>
                <a:cs typeface="Open Sans Light"/>
                <a:sym typeface="Open Sans Light"/>
              </a:rPr>
              <a:t>This will imitate the SELECT * query for a small number of rows</a:t>
            </a:r>
            <a:endParaRPr sz="1200">
              <a:solidFill>
                <a:schemeClr val="dk1"/>
              </a:solidFill>
              <a:latin typeface="Open Sans Light"/>
              <a:ea typeface="Open Sans Light"/>
              <a:cs typeface="Open Sans Light"/>
              <a:sym typeface="Open Sans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385" name="Shape 385"/>
        <p:cNvGrpSpPr/>
        <p:nvPr/>
      </p:nvGrpSpPr>
      <p:grpSpPr>
        <a:xfrm>
          <a:off x="0" y="0"/>
          <a:ext cx="0" cy="0"/>
          <a:chOff x="0" y="0"/>
          <a:chExt cx="0" cy="0"/>
        </a:xfrm>
      </p:grpSpPr>
      <p:sp>
        <p:nvSpPr>
          <p:cNvPr id="386" name="Google Shape;386;p39"/>
          <p:cNvSpPr/>
          <p:nvPr/>
        </p:nvSpPr>
        <p:spPr>
          <a:xfrm>
            <a:off x="477450" y="249700"/>
            <a:ext cx="8023200" cy="4458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None/>
            </a:pPr>
            <a:r>
              <a:rPr lang="iw" sz="2700">
                <a:solidFill>
                  <a:srgbClr val="053220"/>
                </a:solidFill>
                <a:latin typeface="Source Serif Pro"/>
                <a:ea typeface="Source Serif Pro"/>
                <a:cs typeface="Source Serif Pro"/>
                <a:sym typeface="Source Serif Pro"/>
              </a:rPr>
              <a:t>Finally, you can also look at the column overview which shows you the data type</a:t>
            </a:r>
            <a:endParaRPr sz="2700">
              <a:solidFill>
                <a:srgbClr val="053220"/>
              </a:solidFill>
              <a:latin typeface="Source Serif Pro"/>
              <a:ea typeface="Source Serif Pro"/>
              <a:cs typeface="Source Serif Pro"/>
              <a:sym typeface="Source Serif Pro"/>
            </a:endParaRPr>
          </a:p>
        </p:txBody>
      </p:sp>
      <p:sp>
        <p:nvSpPr>
          <p:cNvPr id="387" name="Google Shape;387;p39"/>
          <p:cNvSpPr/>
          <p:nvPr/>
        </p:nvSpPr>
        <p:spPr>
          <a:xfrm>
            <a:off x="477450" y="1596275"/>
            <a:ext cx="2666100" cy="30204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388" name="Google Shape;388;p39"/>
          <p:cNvSpPr/>
          <p:nvPr/>
        </p:nvSpPr>
        <p:spPr>
          <a:xfrm>
            <a:off x="624275" y="1777775"/>
            <a:ext cx="2387700" cy="25980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Just click the down arrow in Beekeeper Studio.</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It easily allows you to see each column in the table, and identify the things you’re looking for! </a:t>
            </a:r>
            <a:br>
              <a:rPr lang="iw" sz="1200">
                <a:solidFill>
                  <a:schemeClr val="dk1"/>
                </a:solidFill>
                <a:latin typeface="Open Sans Light"/>
                <a:ea typeface="Open Sans Light"/>
                <a:cs typeface="Open Sans Light"/>
                <a:sym typeface="Open Sans Light"/>
              </a:rPr>
            </a:br>
            <a:br>
              <a:rPr lang="iw" sz="1200">
                <a:solidFill>
                  <a:schemeClr val="dk1"/>
                </a:solidFill>
                <a:latin typeface="Open Sans Light"/>
                <a:ea typeface="Open Sans Light"/>
                <a:cs typeface="Open Sans Light"/>
                <a:sym typeface="Open Sans Light"/>
              </a:rPr>
            </a:br>
            <a:r>
              <a:rPr lang="iw" sz="1200">
                <a:solidFill>
                  <a:schemeClr val="dk1"/>
                </a:solidFill>
                <a:latin typeface="Open Sans Light"/>
                <a:ea typeface="Open Sans Light"/>
                <a:cs typeface="Open Sans Light"/>
                <a:sym typeface="Open Sans Light"/>
              </a:rPr>
              <a:t>This is great to identify the exact spelling (is it called </a:t>
            </a:r>
            <a:r>
              <a:rPr b="1" lang="iw" sz="1200">
                <a:solidFill>
                  <a:srgbClr val="4E2D41"/>
                </a:solidFill>
                <a:latin typeface="Open Sans"/>
                <a:ea typeface="Open Sans"/>
                <a:cs typeface="Open Sans"/>
                <a:sym typeface="Open Sans"/>
              </a:rPr>
              <a:t>“sales_team”</a:t>
            </a:r>
            <a:r>
              <a:rPr lang="iw" sz="1200">
                <a:solidFill>
                  <a:schemeClr val="dk1"/>
                </a:solidFill>
                <a:latin typeface="Open Sans Light"/>
                <a:ea typeface="Open Sans Light"/>
                <a:cs typeface="Open Sans Light"/>
                <a:sym typeface="Open Sans Light"/>
              </a:rPr>
              <a:t> or </a:t>
            </a:r>
            <a:r>
              <a:rPr b="1" lang="iw" sz="1200">
                <a:solidFill>
                  <a:srgbClr val="4E2D41"/>
                </a:solidFill>
                <a:latin typeface="Open Sans"/>
                <a:ea typeface="Open Sans"/>
                <a:cs typeface="Open Sans"/>
                <a:sym typeface="Open Sans"/>
              </a:rPr>
              <a:t>“salesteam” </a:t>
            </a:r>
            <a:r>
              <a:rPr lang="iw" sz="1200">
                <a:solidFill>
                  <a:srgbClr val="4E2D41"/>
                </a:solidFill>
                <a:latin typeface="Open Sans Light"/>
                <a:ea typeface="Open Sans Light"/>
                <a:cs typeface="Open Sans Light"/>
                <a:sym typeface="Open Sans Light"/>
              </a:rPr>
              <a:t>in the table?</a:t>
            </a:r>
            <a:r>
              <a:rPr lang="iw" sz="1200">
                <a:solidFill>
                  <a:schemeClr val="dk1"/>
                </a:solidFill>
                <a:latin typeface="Open Sans Light"/>
                <a:ea typeface="Open Sans Light"/>
                <a:cs typeface="Open Sans Light"/>
                <a:sym typeface="Open Sans Light"/>
              </a:rPr>
              <a:t>).</a:t>
            </a:r>
            <a:br>
              <a:rPr lang="iw" sz="1200">
                <a:solidFill>
                  <a:schemeClr val="dk1"/>
                </a:solidFill>
                <a:latin typeface="Open Sans Light"/>
                <a:ea typeface="Open Sans Light"/>
                <a:cs typeface="Open Sans Light"/>
                <a:sym typeface="Open Sans Light"/>
              </a:rPr>
            </a:br>
            <a:br>
              <a:rPr lang="iw" sz="1200">
                <a:solidFill>
                  <a:schemeClr val="dk1"/>
                </a:solidFill>
                <a:latin typeface="Open Sans Light"/>
                <a:ea typeface="Open Sans Light"/>
                <a:cs typeface="Open Sans Light"/>
                <a:sym typeface="Open Sans Light"/>
              </a:rPr>
            </a:br>
            <a:endParaRPr sz="1200">
              <a:solidFill>
                <a:schemeClr val="dk1"/>
              </a:solidFill>
              <a:latin typeface="Open Sans Light"/>
              <a:ea typeface="Open Sans Light"/>
              <a:cs typeface="Open Sans Light"/>
              <a:sym typeface="Open Sans Light"/>
            </a:endParaRPr>
          </a:p>
        </p:txBody>
      </p:sp>
      <p:pic>
        <p:nvPicPr>
          <p:cNvPr id="389" name="Google Shape;389;p39"/>
          <p:cNvPicPr preferRelativeResize="0"/>
          <p:nvPr/>
        </p:nvPicPr>
        <p:blipFill rotWithShape="1">
          <a:blip r:embed="rId3">
            <a:alphaModFix/>
          </a:blip>
          <a:srcRect b="5249" l="0" r="0" t="0"/>
          <a:stretch/>
        </p:blipFill>
        <p:spPr>
          <a:xfrm>
            <a:off x="3905550" y="1596275"/>
            <a:ext cx="4612775" cy="30204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394" name="Shape 394"/>
        <p:cNvGrpSpPr/>
        <p:nvPr/>
      </p:nvGrpSpPr>
      <p:grpSpPr>
        <a:xfrm>
          <a:off x="0" y="0"/>
          <a:ext cx="0" cy="0"/>
          <a:chOff x="0" y="0"/>
          <a:chExt cx="0" cy="0"/>
        </a:xfrm>
      </p:grpSpPr>
      <p:sp>
        <p:nvSpPr>
          <p:cNvPr id="395" name="Google Shape;395;p40"/>
          <p:cNvSpPr/>
          <p:nvPr/>
        </p:nvSpPr>
        <p:spPr>
          <a:xfrm>
            <a:off x="477450" y="249700"/>
            <a:ext cx="8023200" cy="4458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None/>
            </a:pPr>
            <a:r>
              <a:rPr lang="iw" sz="2700">
                <a:solidFill>
                  <a:srgbClr val="053220"/>
                </a:solidFill>
                <a:latin typeface="Source Serif Pro"/>
                <a:ea typeface="Source Serif Pro"/>
                <a:cs typeface="Source Serif Pro"/>
                <a:sym typeface="Source Serif Pro"/>
              </a:rPr>
              <a:t>Question for the class!</a:t>
            </a:r>
            <a:endParaRPr sz="2700">
              <a:solidFill>
                <a:srgbClr val="053220"/>
              </a:solidFill>
              <a:latin typeface="Source Serif Pro"/>
              <a:ea typeface="Source Serif Pro"/>
              <a:cs typeface="Source Serif Pro"/>
              <a:sym typeface="Source Serif Pro"/>
            </a:endParaRPr>
          </a:p>
        </p:txBody>
      </p:sp>
      <p:sp>
        <p:nvSpPr>
          <p:cNvPr id="396" name="Google Shape;396;p40"/>
          <p:cNvSpPr/>
          <p:nvPr/>
        </p:nvSpPr>
        <p:spPr>
          <a:xfrm>
            <a:off x="477450" y="1596275"/>
            <a:ext cx="2666100" cy="30204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397" name="Google Shape;397;p40"/>
          <p:cNvSpPr/>
          <p:nvPr/>
        </p:nvSpPr>
        <p:spPr>
          <a:xfrm>
            <a:off x="624275" y="1777775"/>
            <a:ext cx="2387700" cy="25980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Together we’re analyzing business at very senior level (“how did the whole business do in 2022”, or “how do all teams assigned to large customers perform?”</a:t>
            </a:r>
            <a:br>
              <a:rPr lang="iw" sz="1200">
                <a:solidFill>
                  <a:schemeClr val="dk1"/>
                </a:solidFill>
                <a:latin typeface="Open Sans Light"/>
                <a:ea typeface="Open Sans Light"/>
                <a:cs typeface="Open Sans Light"/>
                <a:sym typeface="Open Sans Light"/>
              </a:rPr>
            </a:br>
            <a:br>
              <a:rPr lang="iw" sz="1200">
                <a:solidFill>
                  <a:schemeClr val="dk1"/>
                </a:solidFill>
                <a:latin typeface="Open Sans Light"/>
                <a:ea typeface="Open Sans Light"/>
                <a:cs typeface="Open Sans Light"/>
                <a:sym typeface="Open Sans Light"/>
              </a:rPr>
            </a:br>
            <a:r>
              <a:rPr lang="iw" sz="1200">
                <a:solidFill>
                  <a:schemeClr val="dk1"/>
                </a:solidFill>
                <a:latin typeface="Open Sans Light"/>
                <a:ea typeface="Open Sans Light"/>
                <a:cs typeface="Open Sans Light"/>
                <a:sym typeface="Open Sans Light"/>
              </a:rPr>
              <a:t>Which columns do you think will be relevant?</a:t>
            </a:r>
            <a:endParaRPr sz="1200">
              <a:solidFill>
                <a:schemeClr val="dk1"/>
              </a:solidFill>
              <a:latin typeface="Open Sans Light"/>
              <a:ea typeface="Open Sans Light"/>
              <a:cs typeface="Open Sans Light"/>
              <a:sym typeface="Open Sans Light"/>
            </a:endParaRPr>
          </a:p>
        </p:txBody>
      </p:sp>
      <p:pic>
        <p:nvPicPr>
          <p:cNvPr id="398" name="Google Shape;398;p40"/>
          <p:cNvPicPr preferRelativeResize="0"/>
          <p:nvPr/>
        </p:nvPicPr>
        <p:blipFill rotWithShape="1">
          <a:blip r:embed="rId3">
            <a:alphaModFix/>
          </a:blip>
          <a:srcRect b="5249" l="0" r="0" t="0"/>
          <a:stretch/>
        </p:blipFill>
        <p:spPr>
          <a:xfrm>
            <a:off x="3905550" y="1596275"/>
            <a:ext cx="4612775" cy="30204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325"/>
        </a:solidFill>
      </p:bgPr>
    </p:bg>
    <p:spTree>
      <p:nvGrpSpPr>
        <p:cNvPr id="403" name="Shape 403"/>
        <p:cNvGrpSpPr/>
        <p:nvPr/>
      </p:nvGrpSpPr>
      <p:grpSpPr>
        <a:xfrm>
          <a:off x="0" y="0"/>
          <a:ext cx="0" cy="0"/>
          <a:chOff x="0" y="0"/>
          <a:chExt cx="0" cy="0"/>
        </a:xfrm>
      </p:grpSpPr>
      <p:sp>
        <p:nvSpPr>
          <p:cNvPr id="404" name="Google Shape;404;p41"/>
          <p:cNvSpPr/>
          <p:nvPr/>
        </p:nvSpPr>
        <p:spPr>
          <a:xfrm>
            <a:off x="1621200" y="1529500"/>
            <a:ext cx="5901600" cy="1711200"/>
          </a:xfrm>
          <a:prstGeom prst="rect">
            <a:avLst/>
          </a:prstGeom>
          <a:noFill/>
          <a:ln>
            <a:noFill/>
          </a:ln>
        </p:spPr>
        <p:txBody>
          <a:bodyPr anchorCtr="0" anchor="t" bIns="0" lIns="0" spcFirstLastPara="1" rIns="0" wrap="square" tIns="0">
            <a:noAutofit/>
          </a:bodyPr>
          <a:lstStyle/>
          <a:p>
            <a:pPr indent="0" lvl="0" marL="0" marR="0" rtl="0" algn="ctr">
              <a:lnSpc>
                <a:spcPct val="130000"/>
              </a:lnSpc>
              <a:spcBef>
                <a:spcPts val="0"/>
              </a:spcBef>
              <a:spcAft>
                <a:spcPts val="0"/>
              </a:spcAft>
              <a:buNone/>
            </a:pPr>
            <a:r>
              <a:rPr lang="iw" sz="3800">
                <a:solidFill>
                  <a:srgbClr val="A9F696"/>
                </a:solidFill>
                <a:latin typeface="Source Serif Pro"/>
                <a:ea typeface="Source Serif Pro"/>
                <a:cs typeface="Source Serif Pro"/>
                <a:sym typeface="Source Serif Pro"/>
              </a:rPr>
              <a:t>Jan’s SQL Basics: </a:t>
            </a:r>
            <a:br>
              <a:rPr lang="iw" sz="3800">
                <a:solidFill>
                  <a:srgbClr val="A9F696"/>
                </a:solidFill>
                <a:latin typeface="Source Serif Pro"/>
                <a:ea typeface="Source Serif Pro"/>
                <a:cs typeface="Source Serif Pro"/>
                <a:sym typeface="Source Serif Pro"/>
              </a:rPr>
            </a:br>
            <a:r>
              <a:rPr lang="iw" sz="3800">
                <a:solidFill>
                  <a:srgbClr val="A9F696"/>
                </a:solidFill>
                <a:latin typeface="Source Serif Pro"/>
                <a:ea typeface="Source Serif Pro"/>
                <a:cs typeface="Source Serif Pro"/>
                <a:sym typeface="Source Serif Pro"/>
              </a:rPr>
              <a:t>Aggregating data</a:t>
            </a:r>
            <a:endParaRPr sz="3800">
              <a:solidFill>
                <a:srgbClr val="A9F696"/>
              </a:solidFill>
              <a:latin typeface="Source Serif Pro"/>
              <a:ea typeface="Source Serif Pro"/>
              <a:cs typeface="Source Serif Pro"/>
              <a:sym typeface="Source Serif Pr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409" name="Shape 409"/>
        <p:cNvGrpSpPr/>
        <p:nvPr/>
      </p:nvGrpSpPr>
      <p:grpSpPr>
        <a:xfrm>
          <a:off x="0" y="0"/>
          <a:ext cx="0" cy="0"/>
          <a:chOff x="0" y="0"/>
          <a:chExt cx="0" cy="0"/>
        </a:xfrm>
      </p:grpSpPr>
      <p:sp>
        <p:nvSpPr>
          <p:cNvPr id="410" name="Google Shape;410;p42"/>
          <p:cNvSpPr txBox="1"/>
          <p:nvPr/>
        </p:nvSpPr>
        <p:spPr>
          <a:xfrm>
            <a:off x="547050" y="859275"/>
            <a:ext cx="7589100" cy="4167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600"/>
              </a:spcBef>
              <a:spcAft>
                <a:spcPts val="0"/>
              </a:spcAft>
              <a:buNone/>
            </a:pPr>
            <a:r>
              <a:rPr lang="iw">
                <a:solidFill>
                  <a:srgbClr val="3A3F50"/>
                </a:solidFill>
                <a:latin typeface="Open Sans Light"/>
                <a:ea typeface="Open Sans Light"/>
                <a:cs typeface="Open Sans Light"/>
                <a:sym typeface="Open Sans Light"/>
              </a:rPr>
              <a:t>Like in Pivot tables in Google Sheets and Excel, you can aggregate data in different ways:</a:t>
            </a:r>
            <a:endParaRPr>
              <a:solidFill>
                <a:srgbClr val="3A3F50"/>
              </a:solidFill>
              <a:latin typeface="Open Sans Light"/>
              <a:ea typeface="Open Sans Light"/>
              <a:cs typeface="Open Sans Light"/>
              <a:sym typeface="Open Sans Light"/>
            </a:endParaRPr>
          </a:p>
          <a:p>
            <a:pPr indent="0" lvl="0" marL="0" rtl="0" algn="l">
              <a:lnSpc>
                <a:spcPct val="110000"/>
              </a:lnSpc>
              <a:spcBef>
                <a:spcPts val="600"/>
              </a:spcBef>
              <a:spcAft>
                <a:spcPts val="0"/>
              </a:spcAft>
              <a:buNone/>
            </a:pPr>
            <a:r>
              <a:t/>
            </a:r>
            <a:endParaRPr sz="1500">
              <a:solidFill>
                <a:srgbClr val="3A3F50"/>
              </a:solidFill>
              <a:latin typeface="Source Serif Pro"/>
              <a:ea typeface="Source Serif Pro"/>
              <a:cs typeface="Source Serif Pro"/>
              <a:sym typeface="Source Serif Pro"/>
            </a:endParaRPr>
          </a:p>
          <a:p>
            <a:pPr indent="0" lvl="0" marL="0" rtl="0" algn="l">
              <a:lnSpc>
                <a:spcPct val="110000"/>
              </a:lnSpc>
              <a:spcBef>
                <a:spcPts val="600"/>
              </a:spcBef>
              <a:spcAft>
                <a:spcPts val="0"/>
              </a:spcAft>
              <a:buNone/>
            </a:pPr>
            <a:r>
              <a:t/>
            </a:r>
            <a:endParaRPr sz="1300">
              <a:solidFill>
                <a:srgbClr val="3A3F50"/>
              </a:solidFill>
              <a:latin typeface="Source Serif Pro"/>
              <a:ea typeface="Source Serif Pro"/>
              <a:cs typeface="Source Serif Pro"/>
              <a:sym typeface="Source Serif Pro"/>
            </a:endParaRPr>
          </a:p>
        </p:txBody>
      </p:sp>
      <p:pic>
        <p:nvPicPr>
          <p:cNvPr id="411" name="Google Shape;411;p42"/>
          <p:cNvPicPr preferRelativeResize="0"/>
          <p:nvPr/>
        </p:nvPicPr>
        <p:blipFill rotWithShape="1">
          <a:blip r:embed="rId3">
            <a:alphaModFix amt="41000"/>
          </a:blip>
          <a:srcRect b="0" l="0" r="0" t="0"/>
          <a:stretch/>
        </p:blipFill>
        <p:spPr>
          <a:xfrm>
            <a:off x="356753" y="4658907"/>
            <a:ext cx="1013601" cy="305375"/>
          </a:xfrm>
          <a:prstGeom prst="rect">
            <a:avLst/>
          </a:prstGeom>
          <a:noFill/>
          <a:ln>
            <a:noFill/>
          </a:ln>
        </p:spPr>
      </p:pic>
      <p:sp>
        <p:nvSpPr>
          <p:cNvPr id="412" name="Google Shape;412;p42"/>
          <p:cNvSpPr/>
          <p:nvPr/>
        </p:nvSpPr>
        <p:spPr>
          <a:xfrm>
            <a:off x="477450" y="249700"/>
            <a:ext cx="60252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chemeClr val="dk1"/>
              </a:buClr>
              <a:buSzPts val="1100"/>
              <a:buFont typeface="Arial"/>
              <a:buNone/>
            </a:pPr>
            <a:r>
              <a:rPr lang="iw" sz="2700">
                <a:solidFill>
                  <a:srgbClr val="053220"/>
                </a:solidFill>
                <a:latin typeface="Source Serif Pro"/>
                <a:ea typeface="Source Serif Pro"/>
                <a:cs typeface="Source Serif Pro"/>
                <a:sym typeface="Source Serif Pro"/>
              </a:rPr>
              <a:t>How to </a:t>
            </a:r>
            <a:r>
              <a:rPr lang="iw" sz="2700">
                <a:solidFill>
                  <a:srgbClr val="053220"/>
                </a:solidFill>
                <a:latin typeface="Source Serif Pro"/>
                <a:ea typeface="Source Serif Pro"/>
                <a:cs typeface="Source Serif Pro"/>
                <a:sym typeface="Source Serif Pro"/>
              </a:rPr>
              <a:t>aggregate</a:t>
            </a:r>
            <a:r>
              <a:rPr lang="iw" sz="2700">
                <a:solidFill>
                  <a:srgbClr val="053220"/>
                </a:solidFill>
                <a:latin typeface="Source Serif Pro"/>
                <a:ea typeface="Source Serif Pro"/>
                <a:cs typeface="Source Serif Pro"/>
                <a:sym typeface="Source Serif Pro"/>
              </a:rPr>
              <a:t> data with SQL</a:t>
            </a:r>
            <a:endParaRPr sz="2700">
              <a:solidFill>
                <a:srgbClr val="053220"/>
              </a:solidFill>
              <a:latin typeface="Source Serif Pro"/>
              <a:ea typeface="Source Serif Pro"/>
              <a:cs typeface="Source Serif Pro"/>
              <a:sym typeface="Source Serif Pro"/>
            </a:endParaRPr>
          </a:p>
        </p:txBody>
      </p:sp>
      <p:sp>
        <p:nvSpPr>
          <p:cNvPr id="413" name="Google Shape;413;p42"/>
          <p:cNvSpPr/>
          <p:nvPr/>
        </p:nvSpPr>
        <p:spPr>
          <a:xfrm>
            <a:off x="1007925" y="4188075"/>
            <a:ext cx="7492800" cy="623700"/>
          </a:xfrm>
          <a:prstGeom prst="roundRect">
            <a:avLst>
              <a:gd fmla="val 16667" name="adj"/>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2"/>
          <p:cNvSpPr/>
          <p:nvPr/>
        </p:nvSpPr>
        <p:spPr>
          <a:xfrm>
            <a:off x="554500" y="4157925"/>
            <a:ext cx="684000" cy="684000"/>
          </a:xfrm>
          <a:prstGeom prst="ellipse">
            <a:avLst/>
          </a:prstGeom>
          <a:solidFill>
            <a:srgbClr val="FFFFFF"/>
          </a:solidFill>
          <a:ln cap="flat" cmpd="sng" w="9525">
            <a:solidFill>
              <a:srgbClr val="E9EAF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5" name="Google Shape;415;p42"/>
          <p:cNvPicPr preferRelativeResize="0"/>
          <p:nvPr/>
        </p:nvPicPr>
        <p:blipFill rotWithShape="1">
          <a:blip r:embed="rId4">
            <a:alphaModFix/>
          </a:blip>
          <a:srcRect b="4429" l="23810" r="24313" t="7324"/>
          <a:stretch/>
        </p:blipFill>
        <p:spPr>
          <a:xfrm>
            <a:off x="682309" y="4291614"/>
            <a:ext cx="428400" cy="416609"/>
          </a:xfrm>
          <a:prstGeom prst="rect">
            <a:avLst/>
          </a:prstGeom>
          <a:noFill/>
          <a:ln>
            <a:noFill/>
          </a:ln>
        </p:spPr>
      </p:pic>
      <p:sp>
        <p:nvSpPr>
          <p:cNvPr id="416" name="Google Shape;416;p42"/>
          <p:cNvSpPr txBox="1"/>
          <p:nvPr/>
        </p:nvSpPr>
        <p:spPr>
          <a:xfrm>
            <a:off x="1283925" y="4315275"/>
            <a:ext cx="6940800" cy="3693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600"/>
              </a:spcBef>
              <a:spcAft>
                <a:spcPts val="0"/>
              </a:spcAft>
              <a:buNone/>
            </a:pPr>
            <a:r>
              <a:rPr lang="iw" sz="1200">
                <a:solidFill>
                  <a:schemeClr val="dk1"/>
                </a:solidFill>
                <a:latin typeface="Open Sans Light"/>
                <a:ea typeface="Open Sans Light"/>
                <a:cs typeface="Open Sans Light"/>
                <a:sym typeface="Open Sans Light"/>
              </a:rPr>
              <a:t>Note: all mathematical symbols (+, -, *, /) can be used to combine columns as well!</a:t>
            </a:r>
            <a:endParaRPr sz="1200">
              <a:solidFill>
                <a:schemeClr val="dk1"/>
              </a:solidFill>
              <a:latin typeface="Open Sans Light"/>
              <a:ea typeface="Open Sans Light"/>
              <a:cs typeface="Open Sans Light"/>
              <a:sym typeface="Open Sans Light"/>
            </a:endParaRPr>
          </a:p>
        </p:txBody>
      </p:sp>
      <p:graphicFrame>
        <p:nvGraphicFramePr>
          <p:cNvPr id="417" name="Google Shape;417;p42"/>
          <p:cNvGraphicFramePr/>
          <p:nvPr/>
        </p:nvGraphicFramePr>
        <p:xfrm>
          <a:off x="552450" y="1386175"/>
          <a:ext cx="3000000" cy="3000000"/>
        </p:xfrm>
        <a:graphic>
          <a:graphicData uri="http://schemas.openxmlformats.org/drawingml/2006/table">
            <a:tbl>
              <a:tblPr>
                <a:noFill/>
                <a:tableStyleId>{3EFBEB69-5C66-4D5E-B777-459A7A3F719A}</a:tableStyleId>
              </a:tblPr>
              <a:tblGrid>
                <a:gridCol w="2943300"/>
                <a:gridCol w="5004975"/>
              </a:tblGrid>
              <a:tr h="363100">
                <a:tc>
                  <a:txBody>
                    <a:bodyPr/>
                    <a:lstStyle/>
                    <a:p>
                      <a:pPr indent="0" lvl="0" marL="0" rtl="0" algn="ctr">
                        <a:spcBef>
                          <a:spcPts val="0"/>
                        </a:spcBef>
                        <a:spcAft>
                          <a:spcPts val="0"/>
                        </a:spcAft>
                        <a:buNone/>
                      </a:pPr>
                      <a:r>
                        <a:rPr b="1" lang="iw" sz="1000">
                          <a:solidFill>
                            <a:srgbClr val="FFFFFF"/>
                          </a:solidFill>
                          <a:latin typeface="Open Sans"/>
                          <a:ea typeface="Open Sans"/>
                          <a:cs typeface="Open Sans"/>
                          <a:sym typeface="Open Sans"/>
                        </a:rPr>
                        <a:t>Aggregation</a:t>
                      </a:r>
                      <a:endParaRPr b="1" sz="1000">
                        <a:solidFill>
                          <a:srgbClr val="FFFFFF"/>
                        </a:solidFill>
                        <a:latin typeface="Open Sans"/>
                        <a:ea typeface="Open Sans"/>
                        <a:cs typeface="Open Sans"/>
                        <a:sym typeface="Open Sans"/>
                      </a:endParaRPr>
                    </a:p>
                  </a:txBody>
                  <a:tcPr marT="91425" marB="91425" marR="91425" marL="91425" anchor="ctr">
                    <a:lnB cap="flat" cmpd="sng" w="9525">
                      <a:solidFill>
                        <a:srgbClr val="A5A5A5"/>
                      </a:solidFill>
                      <a:prstDash val="solid"/>
                      <a:round/>
                      <a:headEnd len="sm" w="sm" type="none"/>
                      <a:tailEnd len="sm" w="sm" type="none"/>
                    </a:lnB>
                    <a:solidFill>
                      <a:srgbClr val="4E2D41"/>
                    </a:solidFill>
                  </a:tcPr>
                </a:tc>
                <a:tc>
                  <a:txBody>
                    <a:bodyPr/>
                    <a:lstStyle/>
                    <a:p>
                      <a:pPr indent="0" lvl="0" marL="0" rtl="0" algn="ctr">
                        <a:spcBef>
                          <a:spcPts val="0"/>
                        </a:spcBef>
                        <a:spcAft>
                          <a:spcPts val="0"/>
                        </a:spcAft>
                        <a:buNone/>
                      </a:pPr>
                      <a:r>
                        <a:rPr b="1" lang="iw" sz="1000">
                          <a:solidFill>
                            <a:srgbClr val="FFFFFF"/>
                          </a:solidFill>
                          <a:latin typeface="Open Sans"/>
                          <a:ea typeface="Open Sans"/>
                          <a:cs typeface="Open Sans"/>
                          <a:sym typeface="Open Sans"/>
                        </a:rPr>
                        <a:t>Explanation</a:t>
                      </a:r>
                      <a:endParaRPr b="1" sz="1000">
                        <a:solidFill>
                          <a:srgbClr val="FFFFFF"/>
                        </a:solidFill>
                        <a:latin typeface="Open Sans"/>
                        <a:ea typeface="Open Sans"/>
                        <a:cs typeface="Open Sans"/>
                        <a:sym typeface="Open Sans"/>
                      </a:endParaRPr>
                    </a:p>
                  </a:txBody>
                  <a:tcPr marT="91425" marB="91425" marR="91425" marL="91425" anchor="ctr">
                    <a:lnB cap="flat" cmpd="sng" w="9525">
                      <a:solidFill>
                        <a:srgbClr val="A5A5A5"/>
                      </a:solidFill>
                      <a:prstDash val="solid"/>
                      <a:round/>
                      <a:headEnd len="sm" w="sm" type="none"/>
                      <a:tailEnd len="sm" w="sm" type="none"/>
                    </a:lnB>
                    <a:solidFill>
                      <a:srgbClr val="4E2D41"/>
                    </a:solidFill>
                  </a:tcPr>
                </a:tc>
              </a:tr>
              <a:tr h="363100">
                <a:tc>
                  <a:txBody>
                    <a:bodyPr/>
                    <a:lstStyle/>
                    <a:p>
                      <a:pPr indent="0" lvl="0" marL="0" rtl="0" algn="ctr">
                        <a:spcBef>
                          <a:spcPts val="0"/>
                        </a:spcBef>
                        <a:spcAft>
                          <a:spcPts val="0"/>
                        </a:spcAft>
                        <a:buNone/>
                      </a:pPr>
                      <a:r>
                        <a:rPr b="1" lang="iw" sz="1100">
                          <a:solidFill>
                            <a:srgbClr val="4E2D41"/>
                          </a:solidFill>
                          <a:latin typeface="Source Serif Pro"/>
                          <a:ea typeface="Source Serif Pro"/>
                          <a:cs typeface="Source Serif Pro"/>
                          <a:sym typeface="Source Serif Pro"/>
                        </a:rPr>
                        <a:t>SUM(&lt;column_name&gt;)</a:t>
                      </a:r>
                      <a:endParaRPr b="1" sz="1100">
                        <a:solidFill>
                          <a:srgbClr val="4E2D41"/>
                        </a:solidFill>
                        <a:latin typeface="Source Serif Pro"/>
                        <a:ea typeface="Source Serif Pro"/>
                        <a:cs typeface="Source Serif Pro"/>
                        <a:sym typeface="Source Serif Pro"/>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c>
                  <a:txBody>
                    <a:bodyPr/>
                    <a:lstStyle/>
                    <a:p>
                      <a:pPr indent="0" lvl="0" marL="0" rtl="0" algn="ctr">
                        <a:spcBef>
                          <a:spcPts val="0"/>
                        </a:spcBef>
                        <a:spcAft>
                          <a:spcPts val="0"/>
                        </a:spcAft>
                        <a:buNone/>
                      </a:pPr>
                      <a:r>
                        <a:rPr lang="iw" sz="1100">
                          <a:latin typeface="Open Sans Light"/>
                          <a:ea typeface="Open Sans Light"/>
                          <a:cs typeface="Open Sans Light"/>
                          <a:sym typeface="Open Sans Light"/>
                        </a:rPr>
                        <a:t>calculates the sum of values</a:t>
                      </a:r>
                      <a:endParaRPr sz="1100">
                        <a:latin typeface="Open Sans Light"/>
                        <a:ea typeface="Open Sans Light"/>
                        <a:cs typeface="Open Sans Light"/>
                        <a:sym typeface="Open Sans Light"/>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r>
              <a:tr h="363100">
                <a:tc>
                  <a:txBody>
                    <a:bodyPr/>
                    <a:lstStyle/>
                    <a:p>
                      <a:pPr indent="0" lvl="0" marL="0" rtl="0" algn="ctr">
                        <a:spcBef>
                          <a:spcPts val="0"/>
                        </a:spcBef>
                        <a:spcAft>
                          <a:spcPts val="0"/>
                        </a:spcAft>
                        <a:buNone/>
                      </a:pPr>
                      <a:r>
                        <a:rPr b="1" lang="iw" sz="1100">
                          <a:solidFill>
                            <a:srgbClr val="4E2D41"/>
                          </a:solidFill>
                          <a:latin typeface="Source Serif Pro"/>
                          <a:ea typeface="Source Serif Pro"/>
                          <a:cs typeface="Source Serif Pro"/>
                          <a:sym typeface="Source Serif Pro"/>
                        </a:rPr>
                        <a:t>MAX(&lt;column_name&gt;)</a:t>
                      </a:r>
                      <a:endParaRPr b="1" sz="1100">
                        <a:solidFill>
                          <a:srgbClr val="4E2D41"/>
                        </a:solidFill>
                        <a:latin typeface="Source Serif Pro"/>
                        <a:ea typeface="Source Serif Pro"/>
                        <a:cs typeface="Source Serif Pro"/>
                        <a:sym typeface="Source Serif Pro"/>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c>
                  <a:txBody>
                    <a:bodyPr/>
                    <a:lstStyle/>
                    <a:p>
                      <a:pPr indent="0" lvl="0" marL="0" rtl="0" algn="ctr">
                        <a:spcBef>
                          <a:spcPts val="0"/>
                        </a:spcBef>
                        <a:spcAft>
                          <a:spcPts val="0"/>
                        </a:spcAft>
                        <a:buNone/>
                      </a:pPr>
                      <a:r>
                        <a:rPr lang="iw" sz="1100">
                          <a:latin typeface="Open Sans Light"/>
                          <a:ea typeface="Open Sans Light"/>
                          <a:cs typeface="Open Sans Light"/>
                          <a:sym typeface="Open Sans Light"/>
                        </a:rPr>
                        <a:t>gets the maximum value in a set of values</a:t>
                      </a:r>
                      <a:endParaRPr sz="1100">
                        <a:latin typeface="Open Sans Light"/>
                        <a:ea typeface="Open Sans Light"/>
                        <a:cs typeface="Open Sans Light"/>
                        <a:sym typeface="Open Sans Light"/>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r>
              <a:tr h="363100">
                <a:tc>
                  <a:txBody>
                    <a:bodyPr/>
                    <a:lstStyle/>
                    <a:p>
                      <a:pPr indent="0" lvl="0" marL="0" rtl="0" algn="ctr">
                        <a:spcBef>
                          <a:spcPts val="0"/>
                        </a:spcBef>
                        <a:spcAft>
                          <a:spcPts val="0"/>
                        </a:spcAft>
                        <a:buNone/>
                      </a:pPr>
                      <a:r>
                        <a:rPr b="1" lang="iw" sz="1100">
                          <a:solidFill>
                            <a:srgbClr val="4E2D41"/>
                          </a:solidFill>
                          <a:latin typeface="Source Serif Pro"/>
                          <a:ea typeface="Source Serif Pro"/>
                          <a:cs typeface="Source Serif Pro"/>
                          <a:sym typeface="Source Serif Pro"/>
                        </a:rPr>
                        <a:t>MIN(&lt;column_name&gt;)</a:t>
                      </a:r>
                      <a:endParaRPr b="1" sz="1100">
                        <a:solidFill>
                          <a:srgbClr val="4E2D41"/>
                        </a:solidFill>
                        <a:latin typeface="Source Serif Pro"/>
                        <a:ea typeface="Source Serif Pro"/>
                        <a:cs typeface="Source Serif Pro"/>
                        <a:sym typeface="Source Serif Pro"/>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c>
                  <a:txBody>
                    <a:bodyPr/>
                    <a:lstStyle/>
                    <a:p>
                      <a:pPr indent="0" lvl="0" marL="0" rtl="0" algn="ctr">
                        <a:spcBef>
                          <a:spcPts val="0"/>
                        </a:spcBef>
                        <a:spcAft>
                          <a:spcPts val="0"/>
                        </a:spcAft>
                        <a:buNone/>
                      </a:pPr>
                      <a:r>
                        <a:rPr lang="iw" sz="1100">
                          <a:latin typeface="Open Sans Light"/>
                          <a:ea typeface="Open Sans Light"/>
                          <a:cs typeface="Open Sans Light"/>
                          <a:sym typeface="Open Sans Light"/>
                        </a:rPr>
                        <a:t>gets the minimum value in a set of values</a:t>
                      </a:r>
                      <a:endParaRPr sz="1100">
                        <a:latin typeface="Open Sans Light"/>
                        <a:ea typeface="Open Sans Light"/>
                        <a:cs typeface="Open Sans Light"/>
                        <a:sym typeface="Open Sans Light"/>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r>
              <a:tr h="363100">
                <a:tc>
                  <a:txBody>
                    <a:bodyPr/>
                    <a:lstStyle/>
                    <a:p>
                      <a:pPr indent="0" lvl="0" marL="0" rtl="0" algn="ctr">
                        <a:spcBef>
                          <a:spcPts val="0"/>
                        </a:spcBef>
                        <a:spcAft>
                          <a:spcPts val="0"/>
                        </a:spcAft>
                        <a:buNone/>
                      </a:pPr>
                      <a:r>
                        <a:rPr b="1" lang="iw" sz="1100">
                          <a:solidFill>
                            <a:srgbClr val="4E2D41"/>
                          </a:solidFill>
                          <a:latin typeface="Source Serif Pro"/>
                          <a:ea typeface="Source Serif Pro"/>
                          <a:cs typeface="Source Serif Pro"/>
                          <a:sym typeface="Source Serif Pro"/>
                        </a:rPr>
                        <a:t>AVG(&lt;column_name&gt;)</a:t>
                      </a:r>
                      <a:endParaRPr b="1" sz="1100">
                        <a:solidFill>
                          <a:srgbClr val="4E2D41"/>
                        </a:solidFill>
                        <a:latin typeface="Source Serif Pro"/>
                        <a:ea typeface="Source Serif Pro"/>
                        <a:cs typeface="Source Serif Pro"/>
                        <a:sym typeface="Source Serif Pro"/>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c>
                  <a:txBody>
                    <a:bodyPr/>
                    <a:lstStyle/>
                    <a:p>
                      <a:pPr indent="0" lvl="0" marL="0" rtl="0" algn="ctr">
                        <a:spcBef>
                          <a:spcPts val="0"/>
                        </a:spcBef>
                        <a:spcAft>
                          <a:spcPts val="0"/>
                        </a:spcAft>
                        <a:buNone/>
                      </a:pPr>
                      <a:r>
                        <a:rPr lang="iw" sz="1100">
                          <a:latin typeface="Open Sans Light"/>
                          <a:ea typeface="Open Sans Light"/>
                          <a:cs typeface="Open Sans Light"/>
                          <a:sym typeface="Open Sans Light"/>
                        </a:rPr>
                        <a:t>calculates the average of a set of values</a:t>
                      </a:r>
                      <a:endParaRPr sz="1100">
                        <a:latin typeface="Open Sans Light"/>
                        <a:ea typeface="Open Sans Light"/>
                        <a:cs typeface="Open Sans Light"/>
                        <a:sym typeface="Open Sans Light"/>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r>
              <a:tr h="363100">
                <a:tc>
                  <a:txBody>
                    <a:bodyPr/>
                    <a:lstStyle/>
                    <a:p>
                      <a:pPr indent="0" lvl="0" marL="0" rtl="0" algn="ctr">
                        <a:spcBef>
                          <a:spcPts val="0"/>
                        </a:spcBef>
                        <a:spcAft>
                          <a:spcPts val="0"/>
                        </a:spcAft>
                        <a:buNone/>
                      </a:pPr>
                      <a:r>
                        <a:rPr b="1" lang="iw" sz="1100">
                          <a:solidFill>
                            <a:srgbClr val="4E2D41"/>
                          </a:solidFill>
                          <a:latin typeface="Source Serif Pro"/>
                          <a:ea typeface="Source Serif Pro"/>
                          <a:cs typeface="Source Serif Pro"/>
                          <a:sym typeface="Source Serif Pro"/>
                        </a:rPr>
                        <a:t>COUNT(&lt;column_name&gt;)</a:t>
                      </a:r>
                      <a:endParaRPr b="1" sz="1100">
                        <a:solidFill>
                          <a:srgbClr val="4E2D41"/>
                        </a:solidFill>
                        <a:latin typeface="Source Serif Pro"/>
                        <a:ea typeface="Source Serif Pro"/>
                        <a:cs typeface="Source Serif Pro"/>
                        <a:sym typeface="Source Serif Pro"/>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c>
                  <a:txBody>
                    <a:bodyPr/>
                    <a:lstStyle/>
                    <a:p>
                      <a:pPr indent="0" lvl="0" marL="0" rtl="0" algn="ctr">
                        <a:spcBef>
                          <a:spcPts val="0"/>
                        </a:spcBef>
                        <a:spcAft>
                          <a:spcPts val="0"/>
                        </a:spcAft>
                        <a:buNone/>
                      </a:pPr>
                      <a:r>
                        <a:rPr lang="iw" sz="1100">
                          <a:latin typeface="Open Sans Light"/>
                          <a:ea typeface="Open Sans Light"/>
                          <a:cs typeface="Open Sans Light"/>
                          <a:sym typeface="Open Sans Light"/>
                        </a:rPr>
                        <a:t>counts rows in a specified table or view</a:t>
                      </a:r>
                      <a:endParaRPr sz="1100">
                        <a:latin typeface="Open Sans Light"/>
                        <a:ea typeface="Open Sans Light"/>
                        <a:cs typeface="Open Sans Light"/>
                        <a:sym typeface="Open Sans Light"/>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r>
              <a:tr h="363100">
                <a:tc>
                  <a:txBody>
                    <a:bodyPr/>
                    <a:lstStyle/>
                    <a:p>
                      <a:pPr indent="0" lvl="0" marL="0" rtl="0" algn="ctr">
                        <a:spcBef>
                          <a:spcPts val="0"/>
                        </a:spcBef>
                        <a:spcAft>
                          <a:spcPts val="0"/>
                        </a:spcAft>
                        <a:buNone/>
                      </a:pPr>
                      <a:r>
                        <a:rPr b="1" lang="iw" sz="1100">
                          <a:solidFill>
                            <a:srgbClr val="4E2D41"/>
                          </a:solidFill>
                          <a:latin typeface="Source Serif Pro"/>
                          <a:ea typeface="Source Serif Pro"/>
                          <a:cs typeface="Source Serif Pro"/>
                          <a:sym typeface="Source Serif Pro"/>
                        </a:rPr>
                        <a:t>COUNT(DISTINCT &lt;column_name&gt;)</a:t>
                      </a:r>
                      <a:endParaRPr b="1" sz="1100">
                        <a:solidFill>
                          <a:srgbClr val="4E2D41"/>
                        </a:solidFill>
                        <a:latin typeface="Source Serif Pro"/>
                        <a:ea typeface="Source Serif Pro"/>
                        <a:cs typeface="Source Serif Pro"/>
                        <a:sym typeface="Source Serif Pro"/>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c>
                  <a:txBody>
                    <a:bodyPr/>
                    <a:lstStyle/>
                    <a:p>
                      <a:pPr indent="0" lvl="0" marL="0" rtl="0" algn="ctr">
                        <a:spcBef>
                          <a:spcPts val="0"/>
                        </a:spcBef>
                        <a:spcAft>
                          <a:spcPts val="0"/>
                        </a:spcAft>
                        <a:buNone/>
                      </a:pPr>
                      <a:r>
                        <a:rPr lang="iw" sz="1100">
                          <a:latin typeface="Open Sans Light"/>
                          <a:ea typeface="Open Sans Light"/>
                          <a:cs typeface="Open Sans Light"/>
                          <a:sym typeface="Open Sans Light"/>
                        </a:rPr>
                        <a:t>counts the number of unique values </a:t>
                      </a:r>
                      <a:endParaRPr sz="1100">
                        <a:latin typeface="Open Sans Light"/>
                        <a:ea typeface="Open Sans Light"/>
                        <a:cs typeface="Open Sans Light"/>
                        <a:sym typeface="Open Sans Light"/>
                      </a:endParaRPr>
                    </a:p>
                  </a:txBody>
                  <a:tcPr marT="91425" marB="91425" marR="91425" marL="91425" anchor="ctr">
                    <a:lnL cap="flat" cmpd="sng" w="9525">
                      <a:solidFill>
                        <a:srgbClr val="A5A5A5"/>
                      </a:solidFill>
                      <a:prstDash val="solid"/>
                      <a:round/>
                      <a:headEnd len="sm" w="sm" type="none"/>
                      <a:tailEnd len="sm" w="sm" type="none"/>
                    </a:lnL>
                    <a:lnR cap="flat" cmpd="sng" w="9525">
                      <a:solidFill>
                        <a:srgbClr val="A5A5A5"/>
                      </a:solidFill>
                      <a:prstDash val="solid"/>
                      <a:round/>
                      <a:headEnd len="sm" w="sm" type="none"/>
                      <a:tailEnd len="sm" w="sm" type="none"/>
                    </a:lnR>
                    <a:lnT cap="flat" cmpd="sng" w="9525">
                      <a:solidFill>
                        <a:srgbClr val="A5A5A5"/>
                      </a:solidFill>
                      <a:prstDash val="solid"/>
                      <a:round/>
                      <a:headEnd len="sm" w="sm" type="none"/>
                      <a:tailEnd len="sm" w="sm" type="none"/>
                    </a:lnT>
                    <a:lnB cap="flat" cmpd="sng" w="9525">
                      <a:solidFill>
                        <a:srgbClr val="A5A5A5"/>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422" name="Shape 422"/>
        <p:cNvGrpSpPr/>
        <p:nvPr/>
      </p:nvGrpSpPr>
      <p:grpSpPr>
        <a:xfrm>
          <a:off x="0" y="0"/>
          <a:ext cx="0" cy="0"/>
          <a:chOff x="0" y="0"/>
          <a:chExt cx="0" cy="0"/>
        </a:xfrm>
      </p:grpSpPr>
      <p:pic>
        <p:nvPicPr>
          <p:cNvPr id="423" name="Google Shape;423;p43"/>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
        <p:nvSpPr>
          <p:cNvPr id="424" name="Google Shape;424;p43"/>
          <p:cNvSpPr/>
          <p:nvPr/>
        </p:nvSpPr>
        <p:spPr>
          <a:xfrm>
            <a:off x="477450" y="249700"/>
            <a:ext cx="8023200" cy="4458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chemeClr val="dk1"/>
              </a:buClr>
              <a:buSzPts val="1100"/>
              <a:buFont typeface="Arial"/>
              <a:buNone/>
            </a:pPr>
            <a:r>
              <a:rPr lang="iw" sz="2700">
                <a:solidFill>
                  <a:srgbClr val="053220"/>
                </a:solidFill>
                <a:latin typeface="Source Serif Pro"/>
                <a:ea typeface="Source Serif Pro"/>
                <a:cs typeface="Source Serif Pro"/>
                <a:sym typeface="Source Serif Pro"/>
              </a:rPr>
              <a:t>Aggregation functions can be used to summarise data and find trends</a:t>
            </a:r>
            <a:endParaRPr sz="2700">
              <a:solidFill>
                <a:srgbClr val="053220"/>
              </a:solidFill>
              <a:latin typeface="Source Serif Pro"/>
              <a:ea typeface="Source Serif Pro"/>
              <a:cs typeface="Source Serif Pro"/>
              <a:sym typeface="Source Serif Pro"/>
            </a:endParaRPr>
          </a:p>
          <a:p>
            <a:pPr indent="0" lvl="0" marL="0" marR="0" rtl="0" algn="l">
              <a:lnSpc>
                <a:spcPct val="115000"/>
              </a:lnSpc>
              <a:spcBef>
                <a:spcPts val="0"/>
              </a:spcBef>
              <a:spcAft>
                <a:spcPts val="0"/>
              </a:spcAft>
              <a:buClr>
                <a:schemeClr val="dk1"/>
              </a:buClr>
              <a:buSzPts val="1100"/>
              <a:buFont typeface="Arial"/>
              <a:buNone/>
            </a:pPr>
            <a:r>
              <a:t/>
            </a:r>
            <a:endParaRPr sz="2700">
              <a:solidFill>
                <a:srgbClr val="053220"/>
              </a:solidFill>
              <a:latin typeface="Source Serif Pro"/>
              <a:ea typeface="Source Serif Pro"/>
              <a:cs typeface="Source Serif Pro"/>
              <a:sym typeface="Source Serif Pro"/>
            </a:endParaRPr>
          </a:p>
          <a:p>
            <a:pPr indent="0" lvl="0" marL="0" marR="0" rtl="0" algn="l">
              <a:lnSpc>
                <a:spcPct val="115000"/>
              </a:lnSpc>
              <a:spcBef>
                <a:spcPts val="0"/>
              </a:spcBef>
              <a:spcAft>
                <a:spcPts val="0"/>
              </a:spcAft>
              <a:buNone/>
            </a:pPr>
            <a:r>
              <a:t/>
            </a:r>
            <a:endParaRPr sz="2700">
              <a:solidFill>
                <a:srgbClr val="053220"/>
              </a:solidFill>
              <a:latin typeface="Source Serif Pro"/>
              <a:ea typeface="Source Serif Pro"/>
              <a:cs typeface="Source Serif Pro"/>
              <a:sym typeface="Source Serif Pro"/>
            </a:endParaRPr>
          </a:p>
        </p:txBody>
      </p:sp>
      <p:sp>
        <p:nvSpPr>
          <p:cNvPr id="425" name="Google Shape;425;p43"/>
          <p:cNvSpPr/>
          <p:nvPr/>
        </p:nvSpPr>
        <p:spPr>
          <a:xfrm>
            <a:off x="1007925" y="4264275"/>
            <a:ext cx="7492800" cy="623700"/>
          </a:xfrm>
          <a:prstGeom prst="roundRect">
            <a:avLst>
              <a:gd fmla="val 16667" name="adj"/>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3"/>
          <p:cNvSpPr/>
          <p:nvPr/>
        </p:nvSpPr>
        <p:spPr>
          <a:xfrm>
            <a:off x="554500" y="4234125"/>
            <a:ext cx="684000" cy="684000"/>
          </a:xfrm>
          <a:prstGeom prst="ellipse">
            <a:avLst/>
          </a:prstGeom>
          <a:solidFill>
            <a:srgbClr val="FFFFFF"/>
          </a:solidFill>
          <a:ln cap="flat" cmpd="sng" w="9525">
            <a:solidFill>
              <a:srgbClr val="E9EAF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7" name="Google Shape;427;p43"/>
          <p:cNvPicPr preferRelativeResize="0"/>
          <p:nvPr/>
        </p:nvPicPr>
        <p:blipFill rotWithShape="1">
          <a:blip r:embed="rId4">
            <a:alphaModFix/>
          </a:blip>
          <a:srcRect b="4429" l="23810" r="24313" t="7324"/>
          <a:stretch/>
        </p:blipFill>
        <p:spPr>
          <a:xfrm>
            <a:off x="682309" y="4367814"/>
            <a:ext cx="428400" cy="416609"/>
          </a:xfrm>
          <a:prstGeom prst="rect">
            <a:avLst/>
          </a:prstGeom>
          <a:noFill/>
          <a:ln>
            <a:noFill/>
          </a:ln>
        </p:spPr>
      </p:pic>
      <p:sp>
        <p:nvSpPr>
          <p:cNvPr id="428" name="Google Shape;428;p43"/>
          <p:cNvSpPr txBox="1"/>
          <p:nvPr/>
        </p:nvSpPr>
        <p:spPr>
          <a:xfrm>
            <a:off x="1283925" y="4391475"/>
            <a:ext cx="6940800" cy="3693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600"/>
              </a:spcBef>
              <a:spcAft>
                <a:spcPts val="0"/>
              </a:spcAft>
              <a:buNone/>
            </a:pPr>
            <a:r>
              <a:rPr lang="iw" sz="1200">
                <a:solidFill>
                  <a:schemeClr val="dk1"/>
                </a:solidFill>
                <a:latin typeface="Open Sans Light"/>
                <a:ea typeface="Open Sans Light"/>
                <a:cs typeface="Open Sans Light"/>
                <a:sym typeface="Open Sans Light"/>
              </a:rPr>
              <a:t>Pro tip: Think of </a:t>
            </a:r>
            <a:r>
              <a:rPr lang="iw" sz="1200">
                <a:solidFill>
                  <a:schemeClr val="dk1"/>
                </a:solidFill>
                <a:latin typeface="Open Sans Light"/>
                <a:ea typeface="Open Sans Light"/>
                <a:cs typeface="Open Sans Light"/>
                <a:sym typeface="Open Sans Light"/>
              </a:rPr>
              <a:t>using an aggregation function in Excel or Google Sheets without a group</a:t>
            </a:r>
            <a:endParaRPr sz="1200">
              <a:solidFill>
                <a:schemeClr val="dk1"/>
              </a:solidFill>
              <a:latin typeface="Open Sans Light"/>
              <a:ea typeface="Open Sans Light"/>
              <a:cs typeface="Open Sans Light"/>
              <a:sym typeface="Open Sans Light"/>
            </a:endParaRPr>
          </a:p>
        </p:txBody>
      </p:sp>
      <p:sp>
        <p:nvSpPr>
          <p:cNvPr id="429" name="Google Shape;429;p43"/>
          <p:cNvSpPr txBox="1"/>
          <p:nvPr/>
        </p:nvSpPr>
        <p:spPr>
          <a:xfrm>
            <a:off x="547050" y="1468875"/>
            <a:ext cx="7953600" cy="9927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600"/>
              </a:spcBef>
              <a:spcAft>
                <a:spcPts val="0"/>
              </a:spcAft>
              <a:buNone/>
            </a:pPr>
            <a:r>
              <a:rPr lang="iw" sz="1300">
                <a:solidFill>
                  <a:schemeClr val="dk1"/>
                </a:solidFill>
                <a:latin typeface="Open Sans Light"/>
                <a:ea typeface="Open Sans Light"/>
                <a:cs typeface="Open Sans Light"/>
                <a:sym typeface="Open Sans Light"/>
              </a:rPr>
              <a:t>The first thing Humberto said is that Facebook generated more revenue historically. Is that true? The data in our table is per day, so we would need to SUM the data (like a pivot table).</a:t>
            </a:r>
            <a:endParaRPr sz="1300">
              <a:solidFill>
                <a:srgbClr val="3A3F50"/>
              </a:solidFill>
              <a:latin typeface="Source Serif Pro"/>
              <a:ea typeface="Source Serif Pro"/>
              <a:cs typeface="Source Serif Pro"/>
              <a:sym typeface="Source Serif Pro"/>
            </a:endParaRPr>
          </a:p>
        </p:txBody>
      </p:sp>
      <p:sp>
        <p:nvSpPr>
          <p:cNvPr id="430" name="Google Shape;430;p43"/>
          <p:cNvSpPr txBox="1"/>
          <p:nvPr/>
        </p:nvSpPr>
        <p:spPr>
          <a:xfrm>
            <a:off x="4731375" y="2310175"/>
            <a:ext cx="3630600" cy="154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iw">
                <a:solidFill>
                  <a:schemeClr val="dk1"/>
                </a:solidFill>
                <a:latin typeface="Open Sans Light"/>
                <a:ea typeface="Open Sans Light"/>
                <a:cs typeface="Open Sans Light"/>
                <a:sym typeface="Open Sans Light"/>
              </a:rPr>
              <a:t>Instagram revenue:</a:t>
            </a:r>
            <a:br>
              <a:rPr lang="iw" u="sng">
                <a:solidFill>
                  <a:srgbClr val="4E2D41"/>
                </a:solidFill>
                <a:latin typeface="Source Serif Pro"/>
                <a:ea typeface="Source Serif Pro"/>
                <a:cs typeface="Source Serif Pro"/>
                <a:sym typeface="Source Serif Pro"/>
              </a:rPr>
            </a:br>
            <a:br>
              <a:rPr b="1" lang="iw">
                <a:solidFill>
                  <a:srgbClr val="4E2D41"/>
                </a:solidFill>
                <a:latin typeface="Source Serif Pro"/>
                <a:ea typeface="Source Serif Pro"/>
                <a:cs typeface="Source Serif Pro"/>
                <a:sym typeface="Source Serif Pro"/>
              </a:rPr>
            </a:br>
            <a:r>
              <a:rPr b="1" lang="iw">
                <a:solidFill>
                  <a:srgbClr val="4E2D41"/>
                </a:solidFill>
                <a:latin typeface="Source Serif Pro"/>
                <a:ea typeface="Source Serif Pro"/>
                <a:cs typeface="Source Serif Pro"/>
                <a:sym typeface="Source Serif Pro"/>
              </a:rPr>
              <a:t>SELECT  SUM(revenue) as total_revenue</a:t>
            </a:r>
            <a:endParaRPr b="1">
              <a:solidFill>
                <a:srgbClr val="4E2D41"/>
              </a:solidFill>
              <a:latin typeface="Source Serif Pro"/>
              <a:ea typeface="Source Serif Pro"/>
              <a:cs typeface="Source Serif Pro"/>
              <a:sym typeface="Source Serif Pro"/>
            </a:endParaRPr>
          </a:p>
          <a:p>
            <a:pPr indent="0" lvl="0" marL="0" rtl="0" algn="l">
              <a:lnSpc>
                <a:spcPct val="115000"/>
              </a:lnSpc>
              <a:spcBef>
                <a:spcPts val="600"/>
              </a:spcBef>
              <a:spcAft>
                <a:spcPts val="0"/>
              </a:spcAft>
              <a:buNone/>
            </a:pPr>
            <a:r>
              <a:rPr b="1" lang="iw">
                <a:solidFill>
                  <a:srgbClr val="4E2D41"/>
                </a:solidFill>
                <a:latin typeface="Source Serif Pro"/>
                <a:ea typeface="Source Serif Pro"/>
                <a:cs typeface="Source Serif Pro"/>
                <a:sym typeface="Source Serif Pro"/>
              </a:rPr>
              <a:t>FROM meta_revenue</a:t>
            </a:r>
            <a:endParaRPr b="1">
              <a:solidFill>
                <a:srgbClr val="4E2D41"/>
              </a:solidFill>
              <a:latin typeface="Source Serif Pro"/>
              <a:ea typeface="Source Serif Pro"/>
              <a:cs typeface="Source Serif Pro"/>
              <a:sym typeface="Source Serif Pro"/>
            </a:endParaRPr>
          </a:p>
          <a:p>
            <a:pPr indent="0" lvl="0" marL="0" rtl="0" algn="l">
              <a:lnSpc>
                <a:spcPct val="115000"/>
              </a:lnSpc>
              <a:spcBef>
                <a:spcPts val="600"/>
              </a:spcBef>
              <a:spcAft>
                <a:spcPts val="0"/>
              </a:spcAft>
              <a:buNone/>
            </a:pPr>
            <a:r>
              <a:rPr b="1" lang="iw">
                <a:solidFill>
                  <a:srgbClr val="4E2D41"/>
                </a:solidFill>
                <a:latin typeface="Source Serif Pro"/>
                <a:ea typeface="Source Serif Pro"/>
                <a:cs typeface="Source Serif Pro"/>
                <a:sym typeface="Source Serif Pro"/>
              </a:rPr>
              <a:t>WHERE </a:t>
            </a:r>
            <a:r>
              <a:rPr b="1" lang="iw">
                <a:solidFill>
                  <a:srgbClr val="4E2D41"/>
                </a:solidFill>
                <a:latin typeface="Source Serif Pro"/>
                <a:ea typeface="Source Serif Pro"/>
                <a:cs typeface="Source Serif Pro"/>
                <a:sym typeface="Source Serif Pro"/>
              </a:rPr>
              <a:t>parent_company</a:t>
            </a:r>
            <a:r>
              <a:rPr b="1" lang="iw">
                <a:solidFill>
                  <a:srgbClr val="4E2D41"/>
                </a:solidFill>
                <a:latin typeface="Source Serif Pro"/>
                <a:ea typeface="Source Serif Pro"/>
                <a:cs typeface="Source Serif Pro"/>
                <a:sym typeface="Source Serif Pro"/>
              </a:rPr>
              <a:t> = Instagram’ ;</a:t>
            </a:r>
            <a:endParaRPr/>
          </a:p>
        </p:txBody>
      </p:sp>
      <p:sp>
        <p:nvSpPr>
          <p:cNvPr id="431" name="Google Shape;431;p43"/>
          <p:cNvSpPr txBox="1"/>
          <p:nvPr/>
        </p:nvSpPr>
        <p:spPr>
          <a:xfrm>
            <a:off x="540375" y="2310175"/>
            <a:ext cx="3630600" cy="154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iw">
                <a:solidFill>
                  <a:schemeClr val="dk1"/>
                </a:solidFill>
                <a:latin typeface="Open Sans Light"/>
                <a:ea typeface="Open Sans Light"/>
                <a:cs typeface="Open Sans Light"/>
                <a:sym typeface="Open Sans Light"/>
              </a:rPr>
              <a:t>Facebook</a:t>
            </a:r>
            <a:r>
              <a:rPr lang="iw">
                <a:solidFill>
                  <a:schemeClr val="dk1"/>
                </a:solidFill>
                <a:latin typeface="Open Sans Light"/>
                <a:ea typeface="Open Sans Light"/>
                <a:cs typeface="Open Sans Light"/>
                <a:sym typeface="Open Sans Light"/>
              </a:rPr>
              <a:t> revenue:</a:t>
            </a:r>
            <a:br>
              <a:rPr lang="iw">
                <a:solidFill>
                  <a:schemeClr val="dk1"/>
                </a:solidFill>
                <a:latin typeface="Open Sans Light"/>
                <a:ea typeface="Open Sans Light"/>
                <a:cs typeface="Open Sans Light"/>
                <a:sym typeface="Open Sans Light"/>
              </a:rPr>
            </a:br>
            <a:br>
              <a:rPr b="1" lang="iw">
                <a:solidFill>
                  <a:srgbClr val="4E2D41"/>
                </a:solidFill>
                <a:latin typeface="Source Serif Pro"/>
                <a:ea typeface="Source Serif Pro"/>
                <a:cs typeface="Source Serif Pro"/>
                <a:sym typeface="Source Serif Pro"/>
              </a:rPr>
            </a:br>
            <a:r>
              <a:rPr b="1" lang="iw">
                <a:solidFill>
                  <a:srgbClr val="4E2D41"/>
                </a:solidFill>
                <a:latin typeface="Source Serif Pro"/>
                <a:ea typeface="Source Serif Pro"/>
                <a:cs typeface="Source Serif Pro"/>
                <a:sym typeface="Source Serif Pro"/>
              </a:rPr>
              <a:t>SELECT  SUM(revenue) as total_revenue</a:t>
            </a:r>
            <a:endParaRPr b="1">
              <a:solidFill>
                <a:srgbClr val="4E2D41"/>
              </a:solidFill>
              <a:latin typeface="Source Serif Pro"/>
              <a:ea typeface="Source Serif Pro"/>
              <a:cs typeface="Source Serif Pro"/>
              <a:sym typeface="Source Serif Pro"/>
            </a:endParaRPr>
          </a:p>
          <a:p>
            <a:pPr indent="0" lvl="0" marL="0" rtl="0" algn="l">
              <a:lnSpc>
                <a:spcPct val="115000"/>
              </a:lnSpc>
              <a:spcBef>
                <a:spcPts val="600"/>
              </a:spcBef>
              <a:spcAft>
                <a:spcPts val="0"/>
              </a:spcAft>
              <a:buNone/>
            </a:pPr>
            <a:r>
              <a:rPr b="1" lang="iw">
                <a:solidFill>
                  <a:srgbClr val="4E2D41"/>
                </a:solidFill>
                <a:latin typeface="Source Serif Pro"/>
                <a:ea typeface="Source Serif Pro"/>
                <a:cs typeface="Source Serif Pro"/>
                <a:sym typeface="Source Serif Pro"/>
              </a:rPr>
              <a:t>FROM meta_revenue</a:t>
            </a:r>
            <a:endParaRPr b="1">
              <a:solidFill>
                <a:srgbClr val="4E2D41"/>
              </a:solidFill>
              <a:latin typeface="Source Serif Pro"/>
              <a:ea typeface="Source Serif Pro"/>
              <a:cs typeface="Source Serif Pro"/>
              <a:sym typeface="Source Serif Pro"/>
            </a:endParaRPr>
          </a:p>
          <a:p>
            <a:pPr indent="0" lvl="0" marL="0" rtl="0" algn="l">
              <a:lnSpc>
                <a:spcPct val="115000"/>
              </a:lnSpc>
              <a:spcBef>
                <a:spcPts val="600"/>
              </a:spcBef>
              <a:spcAft>
                <a:spcPts val="0"/>
              </a:spcAft>
              <a:buNone/>
            </a:pPr>
            <a:r>
              <a:rPr b="1" lang="iw">
                <a:solidFill>
                  <a:srgbClr val="4E2D41"/>
                </a:solidFill>
                <a:latin typeface="Source Serif Pro"/>
                <a:ea typeface="Source Serif Pro"/>
                <a:cs typeface="Source Serif Pro"/>
                <a:sym typeface="Source Serif Pro"/>
              </a:rPr>
              <a:t>WHERE parent_company = ‘Facebook’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436" name="Shape 436"/>
        <p:cNvGrpSpPr/>
        <p:nvPr/>
      </p:nvGrpSpPr>
      <p:grpSpPr>
        <a:xfrm>
          <a:off x="0" y="0"/>
          <a:ext cx="0" cy="0"/>
          <a:chOff x="0" y="0"/>
          <a:chExt cx="0" cy="0"/>
        </a:xfrm>
      </p:grpSpPr>
      <p:sp>
        <p:nvSpPr>
          <p:cNvPr id="437" name="Google Shape;437;p44"/>
          <p:cNvSpPr txBox="1"/>
          <p:nvPr/>
        </p:nvSpPr>
        <p:spPr>
          <a:xfrm>
            <a:off x="547050" y="1087875"/>
            <a:ext cx="7589100" cy="9927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600"/>
              </a:spcBef>
              <a:spcAft>
                <a:spcPts val="0"/>
              </a:spcAft>
              <a:buNone/>
            </a:pPr>
            <a:r>
              <a:rPr lang="iw" sz="1300">
                <a:solidFill>
                  <a:srgbClr val="3A3F50"/>
                </a:solidFill>
                <a:latin typeface="Open Sans Light"/>
                <a:ea typeface="Open Sans Light"/>
                <a:cs typeface="Open Sans Light"/>
                <a:sym typeface="Open Sans Light"/>
              </a:rPr>
              <a:t>Humberto wants to see a breakdown in one overview to see the revenue for each, rather than the output in two queries. </a:t>
            </a:r>
            <a:r>
              <a:rPr b="1" lang="iw" sz="1300">
                <a:solidFill>
                  <a:srgbClr val="4E2D41"/>
                </a:solidFill>
                <a:latin typeface="Open Sans"/>
                <a:ea typeface="Open Sans"/>
                <a:cs typeface="Open Sans"/>
                <a:sym typeface="Open Sans"/>
              </a:rPr>
              <a:t>How can you do this?</a:t>
            </a:r>
            <a:endParaRPr b="1" sz="1100">
              <a:solidFill>
                <a:srgbClr val="4E2D41"/>
              </a:solidFill>
              <a:latin typeface="Open Sans"/>
              <a:ea typeface="Open Sans"/>
              <a:cs typeface="Open Sans"/>
              <a:sym typeface="Open Sans"/>
            </a:endParaRPr>
          </a:p>
        </p:txBody>
      </p:sp>
      <p:pic>
        <p:nvPicPr>
          <p:cNvPr id="438" name="Google Shape;438;p44"/>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
        <p:nvSpPr>
          <p:cNvPr id="439" name="Google Shape;439;p44"/>
          <p:cNvSpPr/>
          <p:nvPr/>
        </p:nvSpPr>
        <p:spPr>
          <a:xfrm>
            <a:off x="477450" y="249700"/>
            <a:ext cx="70719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chemeClr val="dk1"/>
              </a:buClr>
              <a:buSzPts val="1100"/>
              <a:buFont typeface="Arial"/>
              <a:buNone/>
            </a:pPr>
            <a:r>
              <a:rPr lang="iw" sz="2700">
                <a:solidFill>
                  <a:srgbClr val="053220"/>
                </a:solidFill>
                <a:latin typeface="Source Serif Pro"/>
                <a:ea typeface="Source Serif Pro"/>
                <a:cs typeface="Source Serif Pro"/>
                <a:sym typeface="Source Serif Pro"/>
              </a:rPr>
              <a:t>How can we show the output in one query?</a:t>
            </a:r>
            <a:endParaRPr sz="2700">
              <a:solidFill>
                <a:srgbClr val="053220"/>
              </a:solidFill>
              <a:latin typeface="Source Serif Pro"/>
              <a:ea typeface="Source Serif Pro"/>
              <a:cs typeface="Source Serif Pro"/>
              <a:sym typeface="Source Serif Pro"/>
            </a:endParaRPr>
          </a:p>
        </p:txBody>
      </p:sp>
      <p:sp>
        <p:nvSpPr>
          <p:cNvPr id="440" name="Google Shape;440;p44"/>
          <p:cNvSpPr/>
          <p:nvPr/>
        </p:nvSpPr>
        <p:spPr>
          <a:xfrm>
            <a:off x="1007925" y="4264275"/>
            <a:ext cx="7492800" cy="623700"/>
          </a:xfrm>
          <a:prstGeom prst="roundRect">
            <a:avLst>
              <a:gd fmla="val 16667" name="adj"/>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4"/>
          <p:cNvSpPr/>
          <p:nvPr/>
        </p:nvSpPr>
        <p:spPr>
          <a:xfrm>
            <a:off x="554500" y="4234125"/>
            <a:ext cx="684000" cy="684000"/>
          </a:xfrm>
          <a:prstGeom prst="ellipse">
            <a:avLst/>
          </a:prstGeom>
          <a:solidFill>
            <a:srgbClr val="FFFFFF"/>
          </a:solidFill>
          <a:ln cap="flat" cmpd="sng" w="9525">
            <a:solidFill>
              <a:srgbClr val="E9EAF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4"/>
          <p:cNvSpPr txBox="1"/>
          <p:nvPr/>
        </p:nvSpPr>
        <p:spPr>
          <a:xfrm>
            <a:off x="1283925" y="4391475"/>
            <a:ext cx="6940800" cy="3693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600"/>
              </a:spcBef>
              <a:spcAft>
                <a:spcPts val="0"/>
              </a:spcAft>
              <a:buNone/>
            </a:pPr>
            <a:r>
              <a:rPr lang="iw" sz="1200">
                <a:solidFill>
                  <a:schemeClr val="dk1"/>
                </a:solidFill>
                <a:latin typeface="Open Sans Light"/>
                <a:ea typeface="Open Sans Light"/>
                <a:cs typeface="Open Sans Light"/>
                <a:sym typeface="Open Sans Light"/>
              </a:rPr>
              <a:t>Hint: How would you do this in a pivot table in Google Sheets or Excel?</a:t>
            </a:r>
            <a:endParaRPr sz="1200">
              <a:solidFill>
                <a:schemeClr val="dk1"/>
              </a:solidFill>
              <a:latin typeface="Open Sans Light"/>
              <a:ea typeface="Open Sans Light"/>
              <a:cs typeface="Open Sans Light"/>
              <a:sym typeface="Open Sans Light"/>
            </a:endParaRPr>
          </a:p>
        </p:txBody>
      </p:sp>
      <p:pic>
        <p:nvPicPr>
          <p:cNvPr id="443" name="Google Shape;443;p44"/>
          <p:cNvPicPr preferRelativeResize="0"/>
          <p:nvPr/>
        </p:nvPicPr>
        <p:blipFill>
          <a:blip r:embed="rId4">
            <a:alphaModFix/>
          </a:blip>
          <a:stretch>
            <a:fillRect/>
          </a:stretch>
        </p:blipFill>
        <p:spPr>
          <a:xfrm>
            <a:off x="717125" y="4325844"/>
            <a:ext cx="358742" cy="500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E2D41"/>
        </a:solidFill>
      </p:bgPr>
    </p:bg>
    <p:spTree>
      <p:nvGrpSpPr>
        <p:cNvPr id="95" name="Shape 95"/>
        <p:cNvGrpSpPr/>
        <p:nvPr/>
      </p:nvGrpSpPr>
      <p:grpSpPr>
        <a:xfrm>
          <a:off x="0" y="0"/>
          <a:ext cx="0" cy="0"/>
          <a:chOff x="0" y="0"/>
          <a:chExt cx="0" cy="0"/>
        </a:xfrm>
      </p:grpSpPr>
      <p:pic>
        <p:nvPicPr>
          <p:cNvPr id="96" name="Google Shape;96;p18"/>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
        <p:nvSpPr>
          <p:cNvPr id="97" name="Google Shape;97;p18"/>
          <p:cNvSpPr/>
          <p:nvPr/>
        </p:nvSpPr>
        <p:spPr>
          <a:xfrm>
            <a:off x="1878917" y="816850"/>
            <a:ext cx="56928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700">
                <a:solidFill>
                  <a:srgbClr val="FFC8F0"/>
                </a:solidFill>
                <a:latin typeface="Source Serif Pro"/>
                <a:ea typeface="Source Serif Pro"/>
                <a:cs typeface="Source Serif Pro"/>
                <a:sym typeface="Source Serif Pro"/>
              </a:rPr>
              <a:t>Motivational reminder: </a:t>
            </a:r>
            <a:br>
              <a:rPr lang="iw" sz="1700">
                <a:solidFill>
                  <a:srgbClr val="FFC8F0"/>
                </a:solidFill>
                <a:latin typeface="Source Serif Pro"/>
                <a:ea typeface="Source Serif Pro"/>
                <a:cs typeface="Source Serif Pro"/>
                <a:sym typeface="Source Serif Pro"/>
              </a:rPr>
            </a:br>
            <a:r>
              <a:rPr lang="iw" sz="1700">
                <a:solidFill>
                  <a:srgbClr val="FFC8F0"/>
                </a:solidFill>
                <a:latin typeface="Source Serif Pro"/>
                <a:ea typeface="Source Serif Pro"/>
                <a:cs typeface="Source Serif Pro"/>
                <a:sym typeface="Source Serif Pro"/>
              </a:rPr>
              <a:t>Our cavemen brain did not evolve naturally to program computers. You </a:t>
            </a:r>
            <a:r>
              <a:rPr i="1" lang="iw" sz="1700" u="sng">
                <a:solidFill>
                  <a:srgbClr val="FFC8F0"/>
                </a:solidFill>
                <a:latin typeface="Source Serif Pro"/>
                <a:ea typeface="Source Serif Pro"/>
                <a:cs typeface="Source Serif Pro"/>
                <a:sym typeface="Source Serif Pro"/>
              </a:rPr>
              <a:t>learn</a:t>
            </a:r>
            <a:r>
              <a:rPr lang="iw" sz="1700">
                <a:solidFill>
                  <a:srgbClr val="FFC8F0"/>
                </a:solidFill>
                <a:latin typeface="Source Serif Pro"/>
                <a:ea typeface="Source Serif Pro"/>
                <a:cs typeface="Source Serif Pro"/>
                <a:sym typeface="Source Serif Pro"/>
              </a:rPr>
              <a:t> to program, and there will be moments of struggle.</a:t>
            </a:r>
            <a:br>
              <a:rPr lang="iw" sz="1700">
                <a:solidFill>
                  <a:srgbClr val="FFC8F0"/>
                </a:solidFill>
                <a:latin typeface="Source Serif Pro"/>
                <a:ea typeface="Source Serif Pro"/>
                <a:cs typeface="Source Serif Pro"/>
                <a:sym typeface="Source Serif Pro"/>
              </a:rPr>
            </a:br>
            <a:endParaRPr sz="1700">
              <a:solidFill>
                <a:srgbClr val="FFC8F0"/>
              </a:solidFill>
              <a:latin typeface="Source Serif Pro"/>
              <a:ea typeface="Source Serif Pro"/>
              <a:cs typeface="Source Serif Pro"/>
              <a:sym typeface="Source Serif Pro"/>
            </a:endParaRPr>
          </a:p>
          <a:p>
            <a:pPr indent="0" lvl="0" marL="0" marR="0" rtl="0" algn="l">
              <a:lnSpc>
                <a:spcPct val="130000"/>
              </a:lnSpc>
              <a:spcBef>
                <a:spcPts val="0"/>
              </a:spcBef>
              <a:spcAft>
                <a:spcPts val="0"/>
              </a:spcAft>
              <a:buNone/>
            </a:pPr>
            <a:r>
              <a:rPr lang="iw" sz="1700">
                <a:solidFill>
                  <a:srgbClr val="FFC8F0"/>
                </a:solidFill>
                <a:latin typeface="Source Serif Pro"/>
                <a:ea typeface="Source Serif Pro"/>
                <a:cs typeface="Source Serif Pro"/>
                <a:sym typeface="Source Serif Pro"/>
              </a:rPr>
              <a:t>This is normal.</a:t>
            </a:r>
            <a:br>
              <a:rPr lang="iw" sz="1700">
                <a:solidFill>
                  <a:srgbClr val="FFC8F0"/>
                </a:solidFill>
                <a:latin typeface="Source Serif Pro"/>
                <a:ea typeface="Source Serif Pro"/>
                <a:cs typeface="Source Serif Pro"/>
                <a:sym typeface="Source Serif Pro"/>
              </a:rPr>
            </a:br>
            <a:br>
              <a:rPr lang="iw" sz="1700">
                <a:solidFill>
                  <a:srgbClr val="FFC8F0"/>
                </a:solidFill>
                <a:latin typeface="Source Serif Pro"/>
                <a:ea typeface="Source Serif Pro"/>
                <a:cs typeface="Source Serif Pro"/>
                <a:sym typeface="Source Serif Pro"/>
              </a:rPr>
            </a:br>
            <a:r>
              <a:rPr lang="iw" sz="1700">
                <a:solidFill>
                  <a:srgbClr val="FFC8F0"/>
                </a:solidFill>
                <a:latin typeface="Source Serif Pro"/>
                <a:ea typeface="Source Serif Pro"/>
                <a:cs typeface="Source Serif Pro"/>
                <a:sym typeface="Source Serif Pro"/>
              </a:rPr>
              <a:t>Don’t get discouraged. Commit to investing 15+ hours per week for a few months, you will amaze yourself at how much you have learned.</a:t>
            </a:r>
            <a:endParaRPr sz="1700">
              <a:solidFill>
                <a:srgbClr val="FFC8F0"/>
              </a:solidFill>
              <a:latin typeface="Source Serif Pro"/>
              <a:ea typeface="Source Serif Pro"/>
              <a:cs typeface="Source Serif Pro"/>
              <a:sym typeface="Source Serif Pro"/>
            </a:endParaRPr>
          </a:p>
          <a:p>
            <a:pPr indent="0" lvl="0" marL="0" marR="0" rtl="0" algn="l">
              <a:lnSpc>
                <a:spcPct val="130000"/>
              </a:lnSpc>
              <a:spcBef>
                <a:spcPts val="0"/>
              </a:spcBef>
              <a:spcAft>
                <a:spcPts val="0"/>
              </a:spcAft>
              <a:buNone/>
            </a:pPr>
            <a:r>
              <a:t/>
            </a:r>
            <a:endParaRPr sz="1700">
              <a:solidFill>
                <a:srgbClr val="FFC8F0"/>
              </a:solidFill>
              <a:latin typeface="Source Serif Pro"/>
              <a:ea typeface="Source Serif Pro"/>
              <a:cs typeface="Source Serif Pro"/>
              <a:sym typeface="Source Serif Pr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448" name="Shape 448"/>
        <p:cNvGrpSpPr/>
        <p:nvPr/>
      </p:nvGrpSpPr>
      <p:grpSpPr>
        <a:xfrm>
          <a:off x="0" y="0"/>
          <a:ext cx="0" cy="0"/>
          <a:chOff x="0" y="0"/>
          <a:chExt cx="0" cy="0"/>
        </a:xfrm>
      </p:grpSpPr>
      <p:sp>
        <p:nvSpPr>
          <p:cNvPr id="449" name="Google Shape;449;p45"/>
          <p:cNvSpPr/>
          <p:nvPr/>
        </p:nvSpPr>
        <p:spPr>
          <a:xfrm>
            <a:off x="477450" y="249700"/>
            <a:ext cx="82623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chemeClr val="dk1"/>
              </a:buClr>
              <a:buSzPts val="1100"/>
              <a:buFont typeface="Arial"/>
              <a:buNone/>
            </a:pPr>
            <a:r>
              <a:rPr lang="iw" sz="2700">
                <a:solidFill>
                  <a:srgbClr val="053220"/>
                </a:solidFill>
                <a:latin typeface="Source Serif Pro"/>
                <a:ea typeface="Source Serif Pro"/>
                <a:cs typeface="Source Serif Pro"/>
                <a:sym typeface="Source Serif Pro"/>
              </a:rPr>
              <a:t>In Excel and Google Sheets, you would make a pivot table for this!</a:t>
            </a:r>
            <a:endParaRPr sz="2700">
              <a:solidFill>
                <a:srgbClr val="053220"/>
              </a:solidFill>
              <a:latin typeface="Source Serif Pro"/>
              <a:ea typeface="Source Serif Pro"/>
              <a:cs typeface="Source Serif Pro"/>
              <a:sym typeface="Source Serif Pro"/>
            </a:endParaRPr>
          </a:p>
        </p:txBody>
      </p:sp>
      <p:sp>
        <p:nvSpPr>
          <p:cNvPr id="450" name="Google Shape;450;p45"/>
          <p:cNvSpPr txBox="1"/>
          <p:nvPr/>
        </p:nvSpPr>
        <p:spPr>
          <a:xfrm>
            <a:off x="470850" y="3011325"/>
            <a:ext cx="1410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1200">
              <a:latin typeface="Barlow Light"/>
              <a:ea typeface="Barlow Light"/>
              <a:cs typeface="Barlow Light"/>
              <a:sym typeface="Barlow Light"/>
            </a:endParaRPr>
          </a:p>
        </p:txBody>
      </p:sp>
      <p:sp>
        <p:nvSpPr>
          <p:cNvPr id="451" name="Google Shape;451;p45"/>
          <p:cNvSpPr txBox="1"/>
          <p:nvPr/>
        </p:nvSpPr>
        <p:spPr>
          <a:xfrm>
            <a:off x="2303975" y="3011325"/>
            <a:ext cx="2526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1200">
              <a:latin typeface="Barlow Light"/>
              <a:ea typeface="Barlow Light"/>
              <a:cs typeface="Barlow Light"/>
              <a:sym typeface="Barlow Light"/>
            </a:endParaRPr>
          </a:p>
        </p:txBody>
      </p:sp>
      <p:sp>
        <p:nvSpPr>
          <p:cNvPr id="452" name="Google Shape;452;p45"/>
          <p:cNvSpPr/>
          <p:nvPr/>
        </p:nvSpPr>
        <p:spPr>
          <a:xfrm>
            <a:off x="5597775" y="1416775"/>
            <a:ext cx="3041700" cy="3501600"/>
          </a:xfrm>
          <a:prstGeom prst="roundRect">
            <a:avLst>
              <a:gd fmla="val 16667" name="adj"/>
            </a:avLst>
          </a:prstGeom>
          <a:solidFill>
            <a:schemeClr val="lt1"/>
          </a:solidFill>
          <a:ln cap="flat" cmpd="sng" w="952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5"/>
          <p:cNvSpPr txBox="1"/>
          <p:nvPr/>
        </p:nvSpPr>
        <p:spPr>
          <a:xfrm>
            <a:off x="5714000" y="2062400"/>
            <a:ext cx="2851200" cy="176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iw" sz="1300">
                <a:latin typeface="Open Sans Light"/>
                <a:ea typeface="Open Sans Light"/>
                <a:cs typeface="Open Sans Light"/>
                <a:sym typeface="Open Sans Light"/>
              </a:rPr>
              <a:t>This functionality may sound familiar if you have worked in Google Sheets before.</a:t>
            </a:r>
            <a:endParaRPr sz="1300">
              <a:latin typeface="Open Sans Light"/>
              <a:ea typeface="Open Sans Light"/>
              <a:cs typeface="Open Sans Light"/>
              <a:sym typeface="Open Sans Light"/>
            </a:endParaRPr>
          </a:p>
          <a:p>
            <a:pPr indent="0" lvl="0" marL="0" rtl="0" algn="l">
              <a:lnSpc>
                <a:spcPct val="115000"/>
              </a:lnSpc>
              <a:spcBef>
                <a:spcPts val="0"/>
              </a:spcBef>
              <a:spcAft>
                <a:spcPts val="0"/>
              </a:spcAft>
              <a:buNone/>
            </a:pPr>
            <a:r>
              <a:t/>
            </a:r>
            <a:endParaRPr sz="1300">
              <a:latin typeface="Open Sans Light"/>
              <a:ea typeface="Open Sans Light"/>
              <a:cs typeface="Open Sans Light"/>
              <a:sym typeface="Open Sans Light"/>
            </a:endParaRPr>
          </a:p>
          <a:p>
            <a:pPr indent="0" lvl="0" marL="0" rtl="0" algn="l">
              <a:lnSpc>
                <a:spcPct val="115000"/>
              </a:lnSpc>
              <a:spcBef>
                <a:spcPts val="0"/>
              </a:spcBef>
              <a:spcAft>
                <a:spcPts val="0"/>
              </a:spcAft>
              <a:buNone/>
            </a:pPr>
            <a:r>
              <a:rPr lang="iw" sz="1300">
                <a:latin typeface="Open Sans Light"/>
                <a:ea typeface="Open Sans Light"/>
                <a:cs typeface="Open Sans Light"/>
                <a:sym typeface="Open Sans Light"/>
              </a:rPr>
              <a:t>To group and aggregate your data in Excel / Google Sheets, you can use</a:t>
            </a:r>
            <a:r>
              <a:rPr lang="iw" sz="1300">
                <a:solidFill>
                  <a:srgbClr val="007748"/>
                </a:solidFill>
                <a:latin typeface="Open Sans Light"/>
                <a:ea typeface="Open Sans Light"/>
                <a:cs typeface="Open Sans Light"/>
                <a:sym typeface="Open Sans Light"/>
              </a:rPr>
              <a:t> </a:t>
            </a:r>
            <a:r>
              <a:rPr b="1" lang="iw" sz="1300">
                <a:solidFill>
                  <a:srgbClr val="007748"/>
                </a:solidFill>
                <a:latin typeface="Open Sans"/>
                <a:ea typeface="Open Sans"/>
                <a:cs typeface="Open Sans"/>
                <a:sym typeface="Open Sans"/>
              </a:rPr>
              <a:t>pivot tables</a:t>
            </a:r>
            <a:endParaRPr b="1" sz="1300">
              <a:solidFill>
                <a:srgbClr val="007748"/>
              </a:solidFill>
              <a:latin typeface="Open Sans"/>
              <a:ea typeface="Open Sans"/>
              <a:cs typeface="Open Sans"/>
              <a:sym typeface="Open Sans"/>
            </a:endParaRPr>
          </a:p>
        </p:txBody>
      </p:sp>
      <p:sp>
        <p:nvSpPr>
          <p:cNvPr id="454" name="Google Shape;454;p45"/>
          <p:cNvSpPr/>
          <p:nvPr/>
        </p:nvSpPr>
        <p:spPr>
          <a:xfrm>
            <a:off x="5401750" y="1265375"/>
            <a:ext cx="684000" cy="684000"/>
          </a:xfrm>
          <a:prstGeom prst="ellipse">
            <a:avLst/>
          </a:prstGeom>
          <a:solidFill>
            <a:srgbClr val="FFFFFF"/>
          </a:solidFill>
          <a:ln cap="flat" cmpd="sng" w="9525">
            <a:solidFill>
              <a:srgbClr val="E9EAF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5" name="Google Shape;455;p45"/>
          <p:cNvPicPr preferRelativeResize="0"/>
          <p:nvPr/>
        </p:nvPicPr>
        <p:blipFill>
          <a:blip r:embed="rId3">
            <a:alphaModFix/>
          </a:blip>
          <a:stretch>
            <a:fillRect/>
          </a:stretch>
        </p:blipFill>
        <p:spPr>
          <a:xfrm>
            <a:off x="5564375" y="1357094"/>
            <a:ext cx="358742" cy="500575"/>
          </a:xfrm>
          <a:prstGeom prst="rect">
            <a:avLst/>
          </a:prstGeom>
          <a:noFill/>
          <a:ln>
            <a:noFill/>
          </a:ln>
        </p:spPr>
      </p:pic>
      <p:sp>
        <p:nvSpPr>
          <p:cNvPr id="456" name="Google Shape;456;p45"/>
          <p:cNvSpPr txBox="1"/>
          <p:nvPr/>
        </p:nvSpPr>
        <p:spPr>
          <a:xfrm>
            <a:off x="6066475" y="1448300"/>
            <a:ext cx="19809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w" sz="1200">
                <a:latin typeface="Open Sans"/>
                <a:ea typeface="Open Sans"/>
                <a:cs typeface="Open Sans"/>
                <a:sym typeface="Open Sans"/>
              </a:rPr>
              <a:t>Excel comparison</a:t>
            </a:r>
            <a:endParaRPr b="1" sz="1200">
              <a:latin typeface="Open Sans"/>
              <a:ea typeface="Open Sans"/>
              <a:cs typeface="Open Sans"/>
              <a:sym typeface="Open Sans"/>
            </a:endParaRPr>
          </a:p>
        </p:txBody>
      </p:sp>
      <p:pic>
        <p:nvPicPr>
          <p:cNvPr id="457" name="Google Shape;457;p45"/>
          <p:cNvPicPr preferRelativeResize="0"/>
          <p:nvPr/>
        </p:nvPicPr>
        <p:blipFill>
          <a:blip r:embed="rId4">
            <a:alphaModFix/>
          </a:blip>
          <a:stretch>
            <a:fillRect/>
          </a:stretch>
        </p:blipFill>
        <p:spPr>
          <a:xfrm>
            <a:off x="477450" y="2113913"/>
            <a:ext cx="4734350" cy="2164126"/>
          </a:xfrm>
          <a:prstGeom prst="rect">
            <a:avLst/>
          </a:prstGeom>
          <a:noFill/>
          <a:ln>
            <a:noFill/>
          </a:ln>
          <a:effectLst>
            <a:outerShdw blurRad="57150" rotWithShape="0" algn="bl" dir="5400000" dist="19050">
              <a:srgbClr val="000000">
                <a:alpha val="50000"/>
              </a:srgbClr>
            </a:outerShdw>
          </a:effectLst>
        </p:spPr>
      </p:pic>
      <p:sp>
        <p:nvSpPr>
          <p:cNvPr id="458" name="Google Shape;458;p45"/>
          <p:cNvSpPr/>
          <p:nvPr/>
        </p:nvSpPr>
        <p:spPr>
          <a:xfrm>
            <a:off x="2954425" y="3662175"/>
            <a:ext cx="1119300" cy="445800"/>
          </a:xfrm>
          <a:prstGeom prst="rect">
            <a:avLst/>
          </a:prstGeom>
          <a:noFill/>
          <a:ln cap="flat" cmpd="sng" w="9525">
            <a:solidFill>
              <a:srgbClr val="4E2D4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5"/>
          <p:cNvSpPr/>
          <p:nvPr/>
        </p:nvSpPr>
        <p:spPr>
          <a:xfrm>
            <a:off x="4151975" y="3662175"/>
            <a:ext cx="1059900" cy="445800"/>
          </a:xfrm>
          <a:prstGeom prst="rect">
            <a:avLst/>
          </a:prstGeom>
          <a:noFill/>
          <a:ln cap="flat" cmpd="sng" w="9525">
            <a:solidFill>
              <a:srgbClr val="4E2D4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5"/>
          <p:cNvSpPr/>
          <p:nvPr/>
        </p:nvSpPr>
        <p:spPr>
          <a:xfrm>
            <a:off x="312725" y="1983325"/>
            <a:ext cx="1761000" cy="847500"/>
          </a:xfrm>
          <a:prstGeom prst="rect">
            <a:avLst/>
          </a:prstGeom>
          <a:noFill/>
          <a:ln cap="flat" cmpd="sng" w="9525">
            <a:solidFill>
              <a:srgbClr val="4E2D4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465" name="Shape 465"/>
        <p:cNvGrpSpPr/>
        <p:nvPr/>
      </p:nvGrpSpPr>
      <p:grpSpPr>
        <a:xfrm>
          <a:off x="0" y="0"/>
          <a:ext cx="0" cy="0"/>
          <a:chOff x="0" y="0"/>
          <a:chExt cx="0" cy="0"/>
        </a:xfrm>
      </p:grpSpPr>
      <p:sp>
        <p:nvSpPr>
          <p:cNvPr id="466" name="Google Shape;466;p46"/>
          <p:cNvSpPr txBox="1"/>
          <p:nvPr/>
        </p:nvSpPr>
        <p:spPr>
          <a:xfrm>
            <a:off x="547050" y="1468875"/>
            <a:ext cx="4991400" cy="2949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600"/>
              </a:spcBef>
              <a:spcAft>
                <a:spcPts val="0"/>
              </a:spcAft>
              <a:buNone/>
            </a:pPr>
            <a:r>
              <a:rPr lang="iw" sz="1300">
                <a:solidFill>
                  <a:schemeClr val="dk1"/>
                </a:solidFill>
                <a:latin typeface="Open Sans Light"/>
                <a:ea typeface="Open Sans Light"/>
                <a:cs typeface="Open Sans Light"/>
                <a:sym typeface="Open Sans Light"/>
              </a:rPr>
              <a:t>To initiate the pivot table functionality in SQL, we write </a:t>
            </a:r>
            <a:r>
              <a:rPr b="1" lang="iw" sz="1300">
                <a:solidFill>
                  <a:srgbClr val="4E2D41"/>
                </a:solidFill>
                <a:latin typeface="Open Sans"/>
                <a:ea typeface="Open Sans"/>
                <a:cs typeface="Open Sans"/>
                <a:sym typeface="Open Sans"/>
              </a:rPr>
              <a:t>GROUP BY</a:t>
            </a:r>
            <a:r>
              <a:rPr lang="iw" sz="1300">
                <a:solidFill>
                  <a:schemeClr val="dk1"/>
                </a:solidFill>
                <a:latin typeface="Open Sans Light"/>
                <a:ea typeface="Open Sans Light"/>
                <a:cs typeface="Open Sans Light"/>
                <a:sym typeface="Open Sans Light"/>
              </a:rPr>
              <a:t> under the FROM and WHERE statement </a:t>
            </a:r>
            <a:br>
              <a:rPr lang="iw">
                <a:solidFill>
                  <a:srgbClr val="3A3F50"/>
                </a:solidFill>
                <a:latin typeface="Source Serif Pro"/>
                <a:ea typeface="Source Serif Pro"/>
                <a:cs typeface="Source Serif Pro"/>
                <a:sym typeface="Source Serif Pro"/>
              </a:rPr>
            </a:br>
            <a:br>
              <a:rPr lang="iw">
                <a:solidFill>
                  <a:srgbClr val="3A3F50"/>
                </a:solidFill>
                <a:latin typeface="Source Serif Pro"/>
                <a:ea typeface="Source Serif Pro"/>
                <a:cs typeface="Source Serif Pro"/>
                <a:sym typeface="Source Serif Pro"/>
              </a:rPr>
            </a:br>
            <a:r>
              <a:rPr b="1" lang="iw">
                <a:solidFill>
                  <a:srgbClr val="4E2D41"/>
                </a:solidFill>
                <a:latin typeface="Source Serif Pro"/>
                <a:ea typeface="Source Serif Pro"/>
                <a:cs typeface="Source Serif Pro"/>
                <a:sym typeface="Source Serif Pro"/>
              </a:rPr>
              <a:t>SELECT</a:t>
            </a:r>
            <a:br>
              <a:rPr b="1" lang="iw">
                <a:solidFill>
                  <a:srgbClr val="4E2D41"/>
                </a:solidFill>
                <a:latin typeface="Source Serif Pro"/>
                <a:ea typeface="Source Serif Pro"/>
                <a:cs typeface="Source Serif Pro"/>
                <a:sym typeface="Source Serif Pro"/>
              </a:rPr>
            </a:br>
            <a:r>
              <a:rPr b="1" lang="iw">
                <a:solidFill>
                  <a:srgbClr val="4E2D41"/>
                </a:solidFill>
                <a:latin typeface="Source Serif Pro"/>
                <a:ea typeface="Source Serif Pro"/>
                <a:cs typeface="Source Serif Pro"/>
                <a:sym typeface="Source Serif Pro"/>
              </a:rPr>
              <a:t>	</a:t>
            </a:r>
            <a:r>
              <a:rPr b="1" lang="iw">
                <a:solidFill>
                  <a:srgbClr val="4E2D41"/>
                </a:solidFill>
                <a:latin typeface="Source Serif Pro"/>
                <a:ea typeface="Source Serif Pro"/>
                <a:cs typeface="Source Serif Pro"/>
                <a:sym typeface="Source Serif Pro"/>
              </a:rPr>
              <a:t>parent_company,</a:t>
            </a:r>
            <a:endParaRPr b="1">
              <a:solidFill>
                <a:srgbClr val="4E2D41"/>
              </a:solidFill>
              <a:latin typeface="Source Serif Pro"/>
              <a:ea typeface="Source Serif Pro"/>
              <a:cs typeface="Source Serif Pro"/>
              <a:sym typeface="Source Serif Pro"/>
            </a:endParaRPr>
          </a:p>
          <a:p>
            <a:pPr indent="457200" lvl="0" marL="0" rtl="0" algn="l">
              <a:lnSpc>
                <a:spcPct val="110000"/>
              </a:lnSpc>
              <a:spcBef>
                <a:spcPts val="600"/>
              </a:spcBef>
              <a:spcAft>
                <a:spcPts val="0"/>
              </a:spcAft>
              <a:buNone/>
            </a:pPr>
            <a:r>
              <a:rPr b="1" lang="iw">
                <a:solidFill>
                  <a:srgbClr val="4E2D41"/>
                </a:solidFill>
                <a:latin typeface="Source Serif Pro"/>
                <a:ea typeface="Source Serif Pro"/>
                <a:cs typeface="Source Serif Pro"/>
                <a:sym typeface="Source Serif Pro"/>
              </a:rPr>
              <a:t>SUM(revenue)</a:t>
            </a:r>
            <a:endParaRPr b="1">
              <a:solidFill>
                <a:srgbClr val="4E2D41"/>
              </a:solidFill>
              <a:latin typeface="Source Serif Pro"/>
              <a:ea typeface="Source Serif Pro"/>
              <a:cs typeface="Source Serif Pro"/>
              <a:sym typeface="Source Serif Pro"/>
            </a:endParaRPr>
          </a:p>
          <a:p>
            <a:pPr indent="457200" lvl="0" marL="0" rtl="0" algn="l">
              <a:lnSpc>
                <a:spcPct val="110000"/>
              </a:lnSpc>
              <a:spcBef>
                <a:spcPts val="600"/>
              </a:spcBef>
              <a:spcAft>
                <a:spcPts val="0"/>
              </a:spcAft>
              <a:buNone/>
            </a:pPr>
            <a:r>
              <a:t/>
            </a:r>
            <a:endParaRPr b="1">
              <a:solidFill>
                <a:srgbClr val="4E2D41"/>
              </a:solidFill>
              <a:latin typeface="Source Serif Pro"/>
              <a:ea typeface="Source Serif Pro"/>
              <a:cs typeface="Source Serif Pro"/>
              <a:sym typeface="Source Serif Pro"/>
            </a:endParaRPr>
          </a:p>
          <a:p>
            <a:pPr indent="0" lvl="0" marL="0" rtl="0" algn="l">
              <a:lnSpc>
                <a:spcPct val="110000"/>
              </a:lnSpc>
              <a:spcBef>
                <a:spcPts val="600"/>
              </a:spcBef>
              <a:spcAft>
                <a:spcPts val="0"/>
              </a:spcAft>
              <a:buNone/>
            </a:pPr>
            <a:r>
              <a:rPr b="1" lang="iw">
                <a:solidFill>
                  <a:srgbClr val="4E2D41"/>
                </a:solidFill>
                <a:latin typeface="Source Serif Pro"/>
                <a:ea typeface="Source Serif Pro"/>
                <a:cs typeface="Source Serif Pro"/>
                <a:sym typeface="Source Serif Pro"/>
              </a:rPr>
              <a:t>FROM meta_revenue</a:t>
            </a:r>
            <a:endParaRPr b="1">
              <a:solidFill>
                <a:srgbClr val="4E2D41"/>
              </a:solidFill>
              <a:latin typeface="Source Serif Pro"/>
              <a:ea typeface="Source Serif Pro"/>
              <a:cs typeface="Source Serif Pro"/>
              <a:sym typeface="Source Serif Pro"/>
            </a:endParaRPr>
          </a:p>
          <a:p>
            <a:pPr indent="0" lvl="0" marL="0" rtl="0" algn="l">
              <a:lnSpc>
                <a:spcPct val="110000"/>
              </a:lnSpc>
              <a:spcBef>
                <a:spcPts val="600"/>
              </a:spcBef>
              <a:spcAft>
                <a:spcPts val="0"/>
              </a:spcAft>
              <a:buNone/>
            </a:pPr>
            <a:r>
              <a:t/>
            </a:r>
            <a:endParaRPr b="1">
              <a:solidFill>
                <a:srgbClr val="4E2D41"/>
              </a:solidFill>
              <a:latin typeface="Source Serif Pro"/>
              <a:ea typeface="Source Serif Pro"/>
              <a:cs typeface="Source Serif Pro"/>
              <a:sym typeface="Source Serif Pro"/>
            </a:endParaRPr>
          </a:p>
          <a:p>
            <a:pPr indent="0" lvl="0" marL="0" rtl="0" algn="l">
              <a:lnSpc>
                <a:spcPct val="110000"/>
              </a:lnSpc>
              <a:spcBef>
                <a:spcPts val="600"/>
              </a:spcBef>
              <a:spcAft>
                <a:spcPts val="0"/>
              </a:spcAft>
              <a:buNone/>
            </a:pPr>
            <a:r>
              <a:rPr b="1" lang="iw">
                <a:solidFill>
                  <a:srgbClr val="4E2D41"/>
                </a:solidFill>
                <a:latin typeface="Source Serif Pro"/>
                <a:ea typeface="Source Serif Pro"/>
                <a:cs typeface="Source Serif Pro"/>
                <a:sym typeface="Source Serif Pro"/>
              </a:rPr>
              <a:t>GROUP BY parent_company;</a:t>
            </a:r>
            <a:br>
              <a:rPr lang="iw">
                <a:solidFill>
                  <a:srgbClr val="3A3F50"/>
                </a:solidFill>
                <a:latin typeface="Source Serif Pro"/>
                <a:ea typeface="Source Serif Pro"/>
                <a:cs typeface="Source Serif Pro"/>
                <a:sym typeface="Source Serif Pro"/>
              </a:rPr>
            </a:br>
            <a:br>
              <a:rPr lang="iw">
                <a:solidFill>
                  <a:srgbClr val="3A3F50"/>
                </a:solidFill>
                <a:latin typeface="Source Serif Pro"/>
                <a:ea typeface="Source Serif Pro"/>
                <a:cs typeface="Source Serif Pro"/>
                <a:sym typeface="Source Serif Pro"/>
              </a:rPr>
            </a:br>
            <a:endParaRPr sz="1200">
              <a:solidFill>
                <a:srgbClr val="3A3F50"/>
              </a:solidFill>
              <a:latin typeface="Source Serif Pro"/>
              <a:ea typeface="Source Serif Pro"/>
              <a:cs typeface="Source Serif Pro"/>
              <a:sym typeface="Source Serif Pro"/>
            </a:endParaRPr>
          </a:p>
        </p:txBody>
      </p:sp>
      <p:sp>
        <p:nvSpPr>
          <p:cNvPr id="467" name="Google Shape;467;p46"/>
          <p:cNvSpPr/>
          <p:nvPr/>
        </p:nvSpPr>
        <p:spPr>
          <a:xfrm>
            <a:off x="477450" y="249700"/>
            <a:ext cx="7535700" cy="4458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chemeClr val="dk1"/>
              </a:buClr>
              <a:buSzPts val="1100"/>
              <a:buFont typeface="Arial"/>
              <a:buNone/>
            </a:pPr>
            <a:r>
              <a:rPr lang="iw" sz="2700">
                <a:solidFill>
                  <a:srgbClr val="053220"/>
                </a:solidFill>
                <a:latin typeface="Source Serif Pro"/>
                <a:ea typeface="Source Serif Pro"/>
                <a:cs typeface="Source Serif Pro"/>
                <a:sym typeface="Source Serif Pro"/>
              </a:rPr>
              <a:t>Aggregating data with a group to include </a:t>
            </a:r>
            <a:r>
              <a:rPr lang="iw" sz="2700">
                <a:solidFill>
                  <a:srgbClr val="053220"/>
                </a:solidFill>
                <a:latin typeface="Source Serif Pro"/>
                <a:ea typeface="Source Serif Pro"/>
                <a:cs typeface="Source Serif Pro"/>
                <a:sym typeface="Source Serif Pro"/>
              </a:rPr>
              <a:t>additional</a:t>
            </a:r>
            <a:r>
              <a:rPr lang="iw" sz="2700">
                <a:solidFill>
                  <a:srgbClr val="053220"/>
                </a:solidFill>
                <a:latin typeface="Source Serif Pro"/>
                <a:ea typeface="Source Serif Pro"/>
                <a:cs typeface="Source Serif Pro"/>
                <a:sym typeface="Source Serif Pro"/>
              </a:rPr>
              <a:t> information</a:t>
            </a:r>
            <a:endParaRPr sz="2700">
              <a:solidFill>
                <a:srgbClr val="053220"/>
              </a:solidFill>
              <a:latin typeface="Source Serif Pro"/>
              <a:ea typeface="Source Serif Pro"/>
              <a:cs typeface="Source Serif Pro"/>
              <a:sym typeface="Source Serif Pro"/>
            </a:endParaRPr>
          </a:p>
        </p:txBody>
      </p:sp>
      <p:sp>
        <p:nvSpPr>
          <p:cNvPr id="468" name="Google Shape;468;p46"/>
          <p:cNvSpPr/>
          <p:nvPr/>
        </p:nvSpPr>
        <p:spPr>
          <a:xfrm>
            <a:off x="5902575" y="1340575"/>
            <a:ext cx="3041700" cy="3501600"/>
          </a:xfrm>
          <a:prstGeom prst="roundRect">
            <a:avLst>
              <a:gd fmla="val 16667" name="adj"/>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6"/>
          <p:cNvSpPr/>
          <p:nvPr/>
        </p:nvSpPr>
        <p:spPr>
          <a:xfrm>
            <a:off x="5697825" y="1288675"/>
            <a:ext cx="684000" cy="684000"/>
          </a:xfrm>
          <a:prstGeom prst="ellipse">
            <a:avLst/>
          </a:prstGeom>
          <a:solidFill>
            <a:srgbClr val="FFFFFF"/>
          </a:solidFill>
          <a:ln cap="flat" cmpd="sng" w="9525">
            <a:solidFill>
              <a:srgbClr val="E9EAF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6"/>
          <p:cNvSpPr txBox="1"/>
          <p:nvPr/>
        </p:nvSpPr>
        <p:spPr>
          <a:xfrm>
            <a:off x="6330225" y="1448300"/>
            <a:ext cx="2434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w" sz="1200">
                <a:solidFill>
                  <a:schemeClr val="dk1"/>
                </a:solidFill>
                <a:latin typeface="Open Sans"/>
                <a:ea typeface="Open Sans"/>
                <a:cs typeface="Open Sans"/>
                <a:sym typeface="Open Sans"/>
              </a:rPr>
              <a:t>Rule of thumb for group by</a:t>
            </a:r>
            <a:endParaRPr b="1" sz="1200">
              <a:solidFill>
                <a:schemeClr val="dk1"/>
              </a:solidFill>
              <a:latin typeface="Open Sans"/>
              <a:ea typeface="Open Sans"/>
              <a:cs typeface="Open Sans"/>
              <a:sym typeface="Open Sans"/>
            </a:endParaRPr>
          </a:p>
        </p:txBody>
      </p:sp>
      <p:sp>
        <p:nvSpPr>
          <p:cNvPr id="471" name="Google Shape;471;p46"/>
          <p:cNvSpPr txBox="1"/>
          <p:nvPr/>
        </p:nvSpPr>
        <p:spPr>
          <a:xfrm>
            <a:off x="6018800" y="1986200"/>
            <a:ext cx="2851200" cy="199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iw" sz="1300">
                <a:latin typeface="Open Sans Light"/>
                <a:ea typeface="Open Sans Light"/>
                <a:cs typeface="Open Sans Light"/>
                <a:sym typeface="Open Sans Light"/>
              </a:rPr>
              <a:t>When grouping, all columns in the </a:t>
            </a:r>
            <a:r>
              <a:rPr b="1" lang="iw" sz="1300">
                <a:solidFill>
                  <a:srgbClr val="4E2D41"/>
                </a:solidFill>
                <a:latin typeface="Open Sans"/>
                <a:ea typeface="Open Sans"/>
                <a:cs typeface="Open Sans"/>
                <a:sym typeface="Open Sans"/>
              </a:rPr>
              <a:t>SELECT</a:t>
            </a:r>
            <a:r>
              <a:rPr lang="iw" sz="1300">
                <a:latin typeface="Open Sans Light"/>
                <a:ea typeface="Open Sans Light"/>
                <a:cs typeface="Open Sans Light"/>
                <a:sym typeface="Open Sans Light"/>
              </a:rPr>
              <a:t> statement either:</a:t>
            </a:r>
            <a:br>
              <a:rPr lang="iw" sz="1300">
                <a:latin typeface="Open Sans Light"/>
                <a:ea typeface="Open Sans Light"/>
                <a:cs typeface="Open Sans Light"/>
                <a:sym typeface="Open Sans Light"/>
              </a:rPr>
            </a:br>
            <a:endParaRPr sz="1300">
              <a:latin typeface="Open Sans Light"/>
              <a:ea typeface="Open Sans Light"/>
              <a:cs typeface="Open Sans Light"/>
              <a:sym typeface="Open Sans Light"/>
            </a:endParaRPr>
          </a:p>
          <a:p>
            <a:pPr indent="0" lvl="0" marL="0" rtl="0" algn="l">
              <a:lnSpc>
                <a:spcPct val="115000"/>
              </a:lnSpc>
              <a:spcBef>
                <a:spcPts val="0"/>
              </a:spcBef>
              <a:spcAft>
                <a:spcPts val="0"/>
              </a:spcAft>
              <a:buNone/>
            </a:pPr>
            <a:r>
              <a:rPr lang="iw" sz="1300">
                <a:latin typeface="Open Sans Light"/>
                <a:ea typeface="Open Sans Light"/>
                <a:cs typeface="Open Sans Light"/>
                <a:sym typeface="Open Sans Light"/>
              </a:rPr>
              <a:t> (1) </a:t>
            </a:r>
            <a:r>
              <a:rPr lang="iw" sz="1300">
                <a:latin typeface="Open Sans Light"/>
                <a:ea typeface="Open Sans Light"/>
                <a:cs typeface="Open Sans Light"/>
                <a:sym typeface="Open Sans Light"/>
              </a:rPr>
              <a:t>need an aggregation function applied or  </a:t>
            </a:r>
            <a:br>
              <a:rPr lang="iw" sz="1300">
                <a:latin typeface="Open Sans Light"/>
                <a:ea typeface="Open Sans Light"/>
                <a:cs typeface="Open Sans Light"/>
                <a:sym typeface="Open Sans Light"/>
              </a:rPr>
            </a:br>
            <a:br>
              <a:rPr lang="iw" sz="1300">
                <a:latin typeface="Open Sans Light"/>
                <a:ea typeface="Open Sans Light"/>
                <a:cs typeface="Open Sans Light"/>
                <a:sym typeface="Open Sans Light"/>
              </a:rPr>
            </a:br>
            <a:r>
              <a:rPr lang="iw" sz="1300">
                <a:latin typeface="Open Sans Light"/>
                <a:ea typeface="Open Sans Light"/>
                <a:cs typeface="Open Sans Light"/>
                <a:sym typeface="Open Sans Light"/>
              </a:rPr>
              <a:t>(2) should be part of the </a:t>
            </a:r>
            <a:r>
              <a:rPr lang="iw" sz="1300">
                <a:solidFill>
                  <a:srgbClr val="4E2D41"/>
                </a:solidFill>
                <a:latin typeface="Open Sans Light"/>
                <a:ea typeface="Open Sans Light"/>
                <a:cs typeface="Open Sans Light"/>
                <a:sym typeface="Open Sans Light"/>
              </a:rPr>
              <a:t>GROUP BY</a:t>
            </a:r>
            <a:endParaRPr sz="1300">
              <a:solidFill>
                <a:srgbClr val="4E2D41"/>
              </a:solidFill>
              <a:latin typeface="Open Sans Light"/>
              <a:ea typeface="Open Sans Light"/>
              <a:cs typeface="Open Sans Light"/>
              <a:sym typeface="Open Sans Light"/>
            </a:endParaRPr>
          </a:p>
          <a:p>
            <a:pPr indent="0" lvl="0" marL="0" rtl="0" algn="l">
              <a:lnSpc>
                <a:spcPct val="115000"/>
              </a:lnSpc>
              <a:spcBef>
                <a:spcPts val="0"/>
              </a:spcBef>
              <a:spcAft>
                <a:spcPts val="0"/>
              </a:spcAft>
              <a:buNone/>
            </a:pPr>
            <a:r>
              <a:t/>
            </a:r>
            <a:endParaRPr sz="1300">
              <a:solidFill>
                <a:srgbClr val="007BB9"/>
              </a:solidFill>
              <a:latin typeface="Open Sans Light"/>
              <a:ea typeface="Open Sans Light"/>
              <a:cs typeface="Open Sans Light"/>
              <a:sym typeface="Open Sans Light"/>
            </a:endParaRPr>
          </a:p>
        </p:txBody>
      </p:sp>
      <p:pic>
        <p:nvPicPr>
          <p:cNvPr id="472" name="Google Shape;472;p46"/>
          <p:cNvPicPr preferRelativeResize="0"/>
          <p:nvPr/>
        </p:nvPicPr>
        <p:blipFill rotWithShape="1">
          <a:blip r:embed="rId3">
            <a:alphaModFix/>
          </a:blip>
          <a:srcRect b="4429" l="23810" r="24313" t="7324"/>
          <a:stretch/>
        </p:blipFill>
        <p:spPr>
          <a:xfrm>
            <a:off x="5825634" y="1422364"/>
            <a:ext cx="428400" cy="41660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477" name="Shape 477"/>
        <p:cNvGrpSpPr/>
        <p:nvPr/>
      </p:nvGrpSpPr>
      <p:grpSpPr>
        <a:xfrm>
          <a:off x="0" y="0"/>
          <a:ext cx="0" cy="0"/>
          <a:chOff x="0" y="0"/>
          <a:chExt cx="0" cy="0"/>
        </a:xfrm>
      </p:grpSpPr>
      <p:sp>
        <p:nvSpPr>
          <p:cNvPr id="478" name="Google Shape;478;p47"/>
          <p:cNvSpPr txBox="1"/>
          <p:nvPr/>
        </p:nvSpPr>
        <p:spPr>
          <a:xfrm>
            <a:off x="547050" y="1011675"/>
            <a:ext cx="7589100" cy="9927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600"/>
              </a:spcBef>
              <a:spcAft>
                <a:spcPts val="0"/>
              </a:spcAft>
              <a:buNone/>
            </a:pPr>
            <a:r>
              <a:rPr lang="iw">
                <a:solidFill>
                  <a:srgbClr val="3A3F50"/>
                </a:solidFill>
                <a:latin typeface="Open Sans Light"/>
                <a:ea typeface="Open Sans Light"/>
                <a:cs typeface="Open Sans Light"/>
                <a:sym typeface="Open Sans Light"/>
              </a:rPr>
              <a:t>Humberto doesn’t like the output in his format. It’s not clear that we’re pulling total revenue here. </a:t>
            </a:r>
            <a:endParaRPr>
              <a:solidFill>
                <a:srgbClr val="3A3F50"/>
              </a:solidFill>
              <a:latin typeface="Open Sans Light"/>
              <a:ea typeface="Open Sans Light"/>
              <a:cs typeface="Open Sans Light"/>
              <a:sym typeface="Open Sans Light"/>
            </a:endParaRPr>
          </a:p>
          <a:p>
            <a:pPr indent="0" lvl="0" marL="0" rtl="0" algn="l">
              <a:lnSpc>
                <a:spcPct val="110000"/>
              </a:lnSpc>
              <a:spcBef>
                <a:spcPts val="600"/>
              </a:spcBef>
              <a:spcAft>
                <a:spcPts val="0"/>
              </a:spcAft>
              <a:buNone/>
            </a:pPr>
            <a:r>
              <a:rPr lang="iw">
                <a:solidFill>
                  <a:srgbClr val="3A3F50"/>
                </a:solidFill>
                <a:latin typeface="Open Sans Light"/>
                <a:ea typeface="Open Sans Light"/>
                <a:cs typeface="Open Sans Light"/>
                <a:sym typeface="Open Sans Light"/>
              </a:rPr>
              <a:t>Let’s use the </a:t>
            </a:r>
            <a:r>
              <a:rPr b="1" lang="iw">
                <a:solidFill>
                  <a:srgbClr val="4E2D41"/>
                </a:solidFill>
                <a:latin typeface="Open Sans"/>
                <a:ea typeface="Open Sans"/>
                <a:cs typeface="Open Sans"/>
                <a:sym typeface="Open Sans"/>
              </a:rPr>
              <a:t>ALIAS</a:t>
            </a:r>
            <a:r>
              <a:rPr lang="iw">
                <a:solidFill>
                  <a:srgbClr val="3A3F50"/>
                </a:solidFill>
                <a:latin typeface="Open Sans Light"/>
                <a:ea typeface="Open Sans Light"/>
                <a:cs typeface="Open Sans Light"/>
                <a:sym typeface="Open Sans Light"/>
              </a:rPr>
              <a:t> function to name our function something intuitive!</a:t>
            </a:r>
            <a:endParaRPr>
              <a:solidFill>
                <a:srgbClr val="3A3F50"/>
              </a:solidFill>
              <a:latin typeface="Open Sans Light"/>
              <a:ea typeface="Open Sans Light"/>
              <a:cs typeface="Open Sans Light"/>
              <a:sym typeface="Open Sans Light"/>
            </a:endParaRPr>
          </a:p>
          <a:p>
            <a:pPr indent="0" lvl="0" marL="0" rtl="0" algn="l">
              <a:lnSpc>
                <a:spcPct val="110000"/>
              </a:lnSpc>
              <a:spcBef>
                <a:spcPts val="600"/>
              </a:spcBef>
              <a:spcAft>
                <a:spcPts val="0"/>
              </a:spcAft>
              <a:buNone/>
            </a:pPr>
            <a:br>
              <a:rPr lang="iw">
                <a:solidFill>
                  <a:srgbClr val="3A3F50"/>
                </a:solidFill>
                <a:latin typeface="Source Serif Pro"/>
                <a:ea typeface="Source Serif Pro"/>
                <a:cs typeface="Source Serif Pro"/>
                <a:sym typeface="Source Serif Pro"/>
              </a:rPr>
            </a:br>
            <a:r>
              <a:rPr b="1" lang="iw">
                <a:solidFill>
                  <a:srgbClr val="4E2D41"/>
                </a:solidFill>
                <a:latin typeface="Source Serif Pro"/>
                <a:ea typeface="Source Serif Pro"/>
                <a:cs typeface="Source Serif Pro"/>
                <a:sym typeface="Source Serif Pro"/>
              </a:rPr>
              <a:t>SELECT</a:t>
            </a:r>
            <a:br>
              <a:rPr b="1" lang="iw">
                <a:solidFill>
                  <a:srgbClr val="4E2D41"/>
                </a:solidFill>
                <a:latin typeface="Source Serif Pro"/>
                <a:ea typeface="Source Serif Pro"/>
                <a:cs typeface="Source Serif Pro"/>
                <a:sym typeface="Source Serif Pro"/>
              </a:rPr>
            </a:br>
            <a:r>
              <a:rPr b="1" lang="iw">
                <a:solidFill>
                  <a:srgbClr val="4E2D41"/>
                </a:solidFill>
                <a:latin typeface="Source Serif Pro"/>
                <a:ea typeface="Source Serif Pro"/>
                <a:cs typeface="Source Serif Pro"/>
                <a:sym typeface="Source Serif Pro"/>
              </a:rPr>
              <a:t>	parent_company,</a:t>
            </a:r>
            <a:endParaRPr b="1">
              <a:solidFill>
                <a:srgbClr val="4E2D41"/>
              </a:solidFill>
              <a:latin typeface="Source Serif Pro"/>
              <a:ea typeface="Source Serif Pro"/>
              <a:cs typeface="Source Serif Pro"/>
              <a:sym typeface="Source Serif Pro"/>
            </a:endParaRPr>
          </a:p>
          <a:p>
            <a:pPr indent="457200" lvl="0" marL="0" rtl="0" algn="l">
              <a:lnSpc>
                <a:spcPct val="110000"/>
              </a:lnSpc>
              <a:spcBef>
                <a:spcPts val="600"/>
              </a:spcBef>
              <a:spcAft>
                <a:spcPts val="0"/>
              </a:spcAft>
              <a:buNone/>
            </a:pPr>
            <a:r>
              <a:rPr b="1" lang="iw">
                <a:solidFill>
                  <a:srgbClr val="4E2D41"/>
                </a:solidFill>
                <a:latin typeface="Source Serif Pro"/>
                <a:ea typeface="Source Serif Pro"/>
                <a:cs typeface="Source Serif Pro"/>
                <a:sym typeface="Source Serif Pro"/>
              </a:rPr>
              <a:t>SUM(revenue) AS total_revenue</a:t>
            </a:r>
            <a:endParaRPr b="1">
              <a:solidFill>
                <a:srgbClr val="4E2D41"/>
              </a:solidFill>
              <a:latin typeface="Source Serif Pro"/>
              <a:ea typeface="Source Serif Pro"/>
              <a:cs typeface="Source Serif Pro"/>
              <a:sym typeface="Source Serif Pro"/>
            </a:endParaRPr>
          </a:p>
          <a:p>
            <a:pPr indent="457200" lvl="0" marL="0" rtl="0" algn="l">
              <a:lnSpc>
                <a:spcPct val="110000"/>
              </a:lnSpc>
              <a:spcBef>
                <a:spcPts val="600"/>
              </a:spcBef>
              <a:spcAft>
                <a:spcPts val="0"/>
              </a:spcAft>
              <a:buNone/>
            </a:pPr>
            <a:r>
              <a:t/>
            </a:r>
            <a:endParaRPr b="1">
              <a:solidFill>
                <a:srgbClr val="4E2D41"/>
              </a:solidFill>
              <a:latin typeface="Source Serif Pro"/>
              <a:ea typeface="Source Serif Pro"/>
              <a:cs typeface="Source Serif Pro"/>
              <a:sym typeface="Source Serif Pro"/>
            </a:endParaRPr>
          </a:p>
          <a:p>
            <a:pPr indent="0" lvl="0" marL="0" rtl="0" algn="l">
              <a:lnSpc>
                <a:spcPct val="110000"/>
              </a:lnSpc>
              <a:spcBef>
                <a:spcPts val="600"/>
              </a:spcBef>
              <a:spcAft>
                <a:spcPts val="0"/>
              </a:spcAft>
              <a:buNone/>
            </a:pPr>
            <a:r>
              <a:rPr b="1" lang="iw">
                <a:solidFill>
                  <a:srgbClr val="4E2D41"/>
                </a:solidFill>
                <a:latin typeface="Source Serif Pro"/>
                <a:ea typeface="Source Serif Pro"/>
                <a:cs typeface="Source Serif Pro"/>
                <a:sym typeface="Source Serif Pro"/>
              </a:rPr>
              <a:t>FROM meta_revenue</a:t>
            </a:r>
            <a:endParaRPr b="1">
              <a:solidFill>
                <a:srgbClr val="4E2D41"/>
              </a:solidFill>
              <a:latin typeface="Source Serif Pro"/>
              <a:ea typeface="Source Serif Pro"/>
              <a:cs typeface="Source Serif Pro"/>
              <a:sym typeface="Source Serif Pro"/>
            </a:endParaRPr>
          </a:p>
          <a:p>
            <a:pPr indent="0" lvl="0" marL="0" rtl="0" algn="l">
              <a:lnSpc>
                <a:spcPct val="110000"/>
              </a:lnSpc>
              <a:spcBef>
                <a:spcPts val="600"/>
              </a:spcBef>
              <a:spcAft>
                <a:spcPts val="0"/>
              </a:spcAft>
              <a:buNone/>
            </a:pPr>
            <a:r>
              <a:rPr b="1" lang="iw">
                <a:solidFill>
                  <a:srgbClr val="4E2D41"/>
                </a:solidFill>
                <a:latin typeface="Source Serif Pro"/>
                <a:ea typeface="Source Serif Pro"/>
                <a:cs typeface="Source Serif Pro"/>
                <a:sym typeface="Source Serif Pro"/>
              </a:rPr>
              <a:t>GROUP BY parent_company;</a:t>
            </a:r>
            <a:br>
              <a:rPr lang="iw">
                <a:solidFill>
                  <a:srgbClr val="3A3F50"/>
                </a:solidFill>
                <a:latin typeface="Source Serif Pro"/>
                <a:ea typeface="Source Serif Pro"/>
                <a:cs typeface="Source Serif Pro"/>
                <a:sym typeface="Source Serif Pro"/>
              </a:rPr>
            </a:br>
            <a:br>
              <a:rPr lang="iw">
                <a:solidFill>
                  <a:srgbClr val="3A3F50"/>
                </a:solidFill>
                <a:latin typeface="Source Serif Pro"/>
                <a:ea typeface="Source Serif Pro"/>
                <a:cs typeface="Source Serif Pro"/>
                <a:sym typeface="Source Serif Pro"/>
              </a:rPr>
            </a:br>
            <a:endParaRPr sz="1200">
              <a:solidFill>
                <a:srgbClr val="3A3F50"/>
              </a:solidFill>
              <a:latin typeface="Source Serif Pro"/>
              <a:ea typeface="Source Serif Pro"/>
              <a:cs typeface="Source Serif Pro"/>
              <a:sym typeface="Source Serif Pro"/>
            </a:endParaRPr>
          </a:p>
        </p:txBody>
      </p:sp>
      <p:pic>
        <p:nvPicPr>
          <p:cNvPr id="479" name="Google Shape;479;p47"/>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
        <p:nvSpPr>
          <p:cNvPr id="480" name="Google Shape;480;p47"/>
          <p:cNvSpPr/>
          <p:nvPr/>
        </p:nvSpPr>
        <p:spPr>
          <a:xfrm>
            <a:off x="477450" y="249700"/>
            <a:ext cx="73095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chemeClr val="dk1"/>
              </a:buClr>
              <a:buSzPts val="1100"/>
              <a:buFont typeface="Arial"/>
              <a:buNone/>
            </a:pPr>
            <a:r>
              <a:rPr lang="iw" sz="2700">
                <a:solidFill>
                  <a:srgbClr val="053220"/>
                </a:solidFill>
                <a:latin typeface="Source Serif Pro"/>
                <a:ea typeface="Source Serif Pro"/>
                <a:cs typeface="Source Serif Pro"/>
                <a:sym typeface="Source Serif Pro"/>
              </a:rPr>
              <a:t>How to split out Facebook vs Instagram</a:t>
            </a:r>
            <a:r>
              <a:rPr lang="iw" sz="2700">
                <a:solidFill>
                  <a:srgbClr val="053220"/>
                </a:solidFill>
                <a:latin typeface="Source Serif Pro"/>
                <a:ea typeface="Source Serif Pro"/>
                <a:cs typeface="Source Serif Pro"/>
                <a:sym typeface="Source Serif Pro"/>
              </a:rPr>
              <a:t>?</a:t>
            </a:r>
            <a:endParaRPr sz="2700">
              <a:solidFill>
                <a:srgbClr val="053220"/>
              </a:solidFill>
              <a:latin typeface="Source Serif Pro"/>
              <a:ea typeface="Source Serif Pro"/>
              <a:cs typeface="Source Serif Pro"/>
              <a:sym typeface="Source Serif Pro"/>
            </a:endParaRPr>
          </a:p>
        </p:txBody>
      </p:sp>
      <p:sp>
        <p:nvSpPr>
          <p:cNvPr id="481" name="Google Shape;481;p47"/>
          <p:cNvSpPr txBox="1"/>
          <p:nvPr/>
        </p:nvSpPr>
        <p:spPr>
          <a:xfrm>
            <a:off x="470850" y="3011325"/>
            <a:ext cx="1410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1200">
              <a:latin typeface="Barlow Light"/>
              <a:ea typeface="Barlow Light"/>
              <a:cs typeface="Barlow Light"/>
              <a:sym typeface="Barlow Light"/>
            </a:endParaRPr>
          </a:p>
        </p:txBody>
      </p:sp>
      <p:sp>
        <p:nvSpPr>
          <p:cNvPr id="482" name="Google Shape;482;p47"/>
          <p:cNvSpPr/>
          <p:nvPr/>
        </p:nvSpPr>
        <p:spPr>
          <a:xfrm>
            <a:off x="1007925" y="4264275"/>
            <a:ext cx="7492800" cy="623700"/>
          </a:xfrm>
          <a:prstGeom prst="roundRect">
            <a:avLst>
              <a:gd fmla="val 16667" name="adj"/>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7"/>
          <p:cNvSpPr/>
          <p:nvPr/>
        </p:nvSpPr>
        <p:spPr>
          <a:xfrm>
            <a:off x="554500" y="4234125"/>
            <a:ext cx="684000" cy="684000"/>
          </a:xfrm>
          <a:prstGeom prst="ellipse">
            <a:avLst/>
          </a:prstGeom>
          <a:solidFill>
            <a:srgbClr val="FFFFFF"/>
          </a:solidFill>
          <a:ln cap="flat" cmpd="sng" w="9525">
            <a:solidFill>
              <a:srgbClr val="E9EAF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4" name="Google Shape;484;p47"/>
          <p:cNvPicPr preferRelativeResize="0"/>
          <p:nvPr/>
        </p:nvPicPr>
        <p:blipFill rotWithShape="1">
          <a:blip r:embed="rId4">
            <a:alphaModFix/>
          </a:blip>
          <a:srcRect b="4429" l="23810" r="24313" t="7324"/>
          <a:stretch/>
        </p:blipFill>
        <p:spPr>
          <a:xfrm>
            <a:off x="682309" y="4367814"/>
            <a:ext cx="428400" cy="416609"/>
          </a:xfrm>
          <a:prstGeom prst="rect">
            <a:avLst/>
          </a:prstGeom>
          <a:noFill/>
          <a:ln>
            <a:noFill/>
          </a:ln>
        </p:spPr>
      </p:pic>
      <p:sp>
        <p:nvSpPr>
          <p:cNvPr id="485" name="Google Shape;485;p47"/>
          <p:cNvSpPr txBox="1"/>
          <p:nvPr/>
        </p:nvSpPr>
        <p:spPr>
          <a:xfrm>
            <a:off x="1283925" y="4391475"/>
            <a:ext cx="6940800" cy="3693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600"/>
              </a:spcBef>
              <a:spcAft>
                <a:spcPts val="0"/>
              </a:spcAft>
              <a:buNone/>
            </a:pPr>
            <a:r>
              <a:rPr lang="iw" sz="1200">
                <a:solidFill>
                  <a:schemeClr val="dk1"/>
                </a:solidFill>
                <a:latin typeface="Open Sans Light"/>
                <a:ea typeface="Open Sans Light"/>
                <a:cs typeface="Open Sans Light"/>
                <a:sym typeface="Open Sans Light"/>
              </a:rPr>
              <a:t>You can rename any column with the </a:t>
            </a:r>
            <a:r>
              <a:rPr b="1" lang="iw" sz="1200">
                <a:solidFill>
                  <a:srgbClr val="4E2D41"/>
                </a:solidFill>
                <a:latin typeface="Open Sans"/>
                <a:ea typeface="Open Sans"/>
                <a:cs typeface="Open Sans"/>
                <a:sym typeface="Open Sans"/>
              </a:rPr>
              <a:t>AS</a:t>
            </a:r>
            <a:r>
              <a:rPr lang="iw" sz="1200">
                <a:solidFill>
                  <a:schemeClr val="dk1"/>
                </a:solidFill>
                <a:latin typeface="Open Sans Light"/>
                <a:ea typeface="Open Sans Light"/>
                <a:cs typeface="Open Sans Light"/>
                <a:sym typeface="Open Sans Light"/>
              </a:rPr>
              <a:t> function!</a:t>
            </a:r>
            <a:endParaRPr sz="1200">
              <a:solidFill>
                <a:schemeClr val="dk1"/>
              </a:solidFill>
              <a:latin typeface="Open Sans Light"/>
              <a:ea typeface="Open Sans Light"/>
              <a:cs typeface="Open Sans Light"/>
              <a:sym typeface="Open Sans Light"/>
            </a:endParaRPr>
          </a:p>
        </p:txBody>
      </p:sp>
      <p:pic>
        <p:nvPicPr>
          <p:cNvPr id="486" name="Google Shape;486;p47"/>
          <p:cNvPicPr preferRelativeResize="0"/>
          <p:nvPr/>
        </p:nvPicPr>
        <p:blipFill>
          <a:blip r:embed="rId5">
            <a:alphaModFix/>
          </a:blip>
          <a:stretch>
            <a:fillRect/>
          </a:stretch>
        </p:blipFill>
        <p:spPr>
          <a:xfrm>
            <a:off x="4492100" y="2244250"/>
            <a:ext cx="4008626" cy="178014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491" name="Shape 491"/>
        <p:cNvGrpSpPr/>
        <p:nvPr/>
      </p:nvGrpSpPr>
      <p:grpSpPr>
        <a:xfrm>
          <a:off x="0" y="0"/>
          <a:ext cx="0" cy="0"/>
          <a:chOff x="0" y="0"/>
          <a:chExt cx="0" cy="0"/>
        </a:xfrm>
      </p:grpSpPr>
      <p:sp>
        <p:nvSpPr>
          <p:cNvPr id="492" name="Google Shape;492;p48"/>
          <p:cNvSpPr txBox="1"/>
          <p:nvPr/>
        </p:nvSpPr>
        <p:spPr>
          <a:xfrm>
            <a:off x="547050" y="1468875"/>
            <a:ext cx="4991400" cy="2949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600"/>
              </a:spcBef>
              <a:spcAft>
                <a:spcPts val="0"/>
              </a:spcAft>
              <a:buNone/>
            </a:pPr>
            <a:r>
              <a:rPr lang="iw" sz="1300">
                <a:solidFill>
                  <a:schemeClr val="dk1"/>
                </a:solidFill>
                <a:latin typeface="Open Sans Light"/>
                <a:ea typeface="Open Sans Light"/>
                <a:cs typeface="Open Sans Light"/>
                <a:sym typeface="Open Sans Light"/>
              </a:rPr>
              <a:t>Similarly as in Google Sheet and Excel, you can continue to add multiple groups in the query</a:t>
            </a:r>
            <a:br>
              <a:rPr lang="iw">
                <a:solidFill>
                  <a:srgbClr val="3A3F50"/>
                </a:solidFill>
                <a:latin typeface="Source Serif Pro"/>
                <a:ea typeface="Source Serif Pro"/>
                <a:cs typeface="Source Serif Pro"/>
                <a:sym typeface="Source Serif Pro"/>
              </a:rPr>
            </a:br>
            <a:br>
              <a:rPr lang="iw">
                <a:solidFill>
                  <a:srgbClr val="3A3F50"/>
                </a:solidFill>
                <a:latin typeface="Source Serif Pro"/>
                <a:ea typeface="Source Serif Pro"/>
                <a:cs typeface="Source Serif Pro"/>
                <a:sym typeface="Source Serif Pro"/>
              </a:rPr>
            </a:br>
            <a:r>
              <a:rPr b="1" lang="iw">
                <a:solidFill>
                  <a:srgbClr val="4E2D41"/>
                </a:solidFill>
                <a:latin typeface="Source Serif Pro"/>
                <a:ea typeface="Source Serif Pro"/>
                <a:cs typeface="Source Serif Pro"/>
                <a:sym typeface="Source Serif Pro"/>
              </a:rPr>
              <a:t>SELECT</a:t>
            </a:r>
            <a:br>
              <a:rPr b="1" lang="iw">
                <a:solidFill>
                  <a:srgbClr val="4E2D41"/>
                </a:solidFill>
                <a:latin typeface="Source Serif Pro"/>
                <a:ea typeface="Source Serif Pro"/>
                <a:cs typeface="Source Serif Pro"/>
                <a:sym typeface="Source Serif Pro"/>
              </a:rPr>
            </a:br>
            <a:r>
              <a:rPr b="1" lang="iw">
                <a:solidFill>
                  <a:srgbClr val="4E2D41"/>
                </a:solidFill>
                <a:latin typeface="Source Serif Pro"/>
                <a:ea typeface="Source Serif Pro"/>
                <a:cs typeface="Source Serif Pro"/>
                <a:sym typeface="Source Serif Pro"/>
              </a:rPr>
              <a:t>	parent_company,</a:t>
            </a:r>
            <a:endParaRPr b="1">
              <a:solidFill>
                <a:srgbClr val="4E2D41"/>
              </a:solidFill>
              <a:latin typeface="Source Serif Pro"/>
              <a:ea typeface="Source Serif Pro"/>
              <a:cs typeface="Source Serif Pro"/>
              <a:sym typeface="Source Serif Pro"/>
            </a:endParaRPr>
          </a:p>
          <a:p>
            <a:pPr indent="0" lvl="0" marL="0" rtl="0" algn="l">
              <a:lnSpc>
                <a:spcPct val="115000"/>
              </a:lnSpc>
              <a:spcBef>
                <a:spcPts val="600"/>
              </a:spcBef>
              <a:spcAft>
                <a:spcPts val="0"/>
              </a:spcAft>
              <a:buNone/>
            </a:pPr>
            <a:r>
              <a:rPr b="1" lang="iw">
                <a:solidFill>
                  <a:srgbClr val="007748"/>
                </a:solidFill>
                <a:latin typeface="Source Serif Pro"/>
                <a:ea typeface="Source Serif Pro"/>
                <a:cs typeface="Source Serif Pro"/>
                <a:sym typeface="Source Serif Pro"/>
              </a:rPr>
              <a:t>	ad_types,</a:t>
            </a:r>
            <a:endParaRPr b="1">
              <a:solidFill>
                <a:srgbClr val="007748"/>
              </a:solidFill>
              <a:latin typeface="Source Serif Pro"/>
              <a:ea typeface="Source Serif Pro"/>
              <a:cs typeface="Source Serif Pro"/>
              <a:sym typeface="Source Serif Pro"/>
            </a:endParaRPr>
          </a:p>
          <a:p>
            <a:pPr indent="457200" lvl="0" marL="0" rtl="0" algn="l">
              <a:lnSpc>
                <a:spcPct val="110000"/>
              </a:lnSpc>
              <a:spcBef>
                <a:spcPts val="600"/>
              </a:spcBef>
              <a:spcAft>
                <a:spcPts val="0"/>
              </a:spcAft>
              <a:buNone/>
            </a:pPr>
            <a:r>
              <a:rPr b="1" lang="iw">
                <a:solidFill>
                  <a:srgbClr val="4E2D41"/>
                </a:solidFill>
                <a:latin typeface="Source Serif Pro"/>
                <a:ea typeface="Source Serif Pro"/>
                <a:cs typeface="Source Serif Pro"/>
                <a:sym typeface="Source Serif Pro"/>
              </a:rPr>
              <a:t>SUM(revenue)</a:t>
            </a:r>
            <a:endParaRPr b="1">
              <a:solidFill>
                <a:srgbClr val="4E2D41"/>
              </a:solidFill>
              <a:latin typeface="Source Serif Pro"/>
              <a:ea typeface="Source Serif Pro"/>
              <a:cs typeface="Source Serif Pro"/>
              <a:sym typeface="Source Serif Pro"/>
            </a:endParaRPr>
          </a:p>
          <a:p>
            <a:pPr indent="457200" lvl="0" marL="0" rtl="0" algn="l">
              <a:lnSpc>
                <a:spcPct val="110000"/>
              </a:lnSpc>
              <a:spcBef>
                <a:spcPts val="600"/>
              </a:spcBef>
              <a:spcAft>
                <a:spcPts val="0"/>
              </a:spcAft>
              <a:buNone/>
            </a:pPr>
            <a:r>
              <a:t/>
            </a:r>
            <a:endParaRPr b="1">
              <a:solidFill>
                <a:srgbClr val="4E2D41"/>
              </a:solidFill>
              <a:latin typeface="Source Serif Pro"/>
              <a:ea typeface="Source Serif Pro"/>
              <a:cs typeface="Source Serif Pro"/>
              <a:sym typeface="Source Serif Pro"/>
            </a:endParaRPr>
          </a:p>
          <a:p>
            <a:pPr indent="0" lvl="0" marL="0" rtl="0" algn="l">
              <a:lnSpc>
                <a:spcPct val="110000"/>
              </a:lnSpc>
              <a:spcBef>
                <a:spcPts val="600"/>
              </a:spcBef>
              <a:spcAft>
                <a:spcPts val="0"/>
              </a:spcAft>
              <a:buNone/>
            </a:pPr>
            <a:r>
              <a:rPr b="1" lang="iw">
                <a:solidFill>
                  <a:srgbClr val="4E2D41"/>
                </a:solidFill>
                <a:latin typeface="Source Serif Pro"/>
                <a:ea typeface="Source Serif Pro"/>
                <a:cs typeface="Source Serif Pro"/>
                <a:sym typeface="Source Serif Pro"/>
              </a:rPr>
              <a:t>FROM meta_revenue</a:t>
            </a:r>
            <a:endParaRPr b="1">
              <a:solidFill>
                <a:srgbClr val="4E2D41"/>
              </a:solidFill>
              <a:latin typeface="Source Serif Pro"/>
              <a:ea typeface="Source Serif Pro"/>
              <a:cs typeface="Source Serif Pro"/>
              <a:sym typeface="Source Serif Pro"/>
            </a:endParaRPr>
          </a:p>
          <a:p>
            <a:pPr indent="0" lvl="0" marL="0" rtl="0" algn="l">
              <a:lnSpc>
                <a:spcPct val="110000"/>
              </a:lnSpc>
              <a:spcBef>
                <a:spcPts val="600"/>
              </a:spcBef>
              <a:spcAft>
                <a:spcPts val="0"/>
              </a:spcAft>
              <a:buNone/>
            </a:pPr>
            <a:r>
              <a:t/>
            </a:r>
            <a:endParaRPr b="1">
              <a:solidFill>
                <a:srgbClr val="4E2D41"/>
              </a:solidFill>
              <a:latin typeface="Source Serif Pro"/>
              <a:ea typeface="Source Serif Pro"/>
              <a:cs typeface="Source Serif Pro"/>
              <a:sym typeface="Source Serif Pro"/>
            </a:endParaRPr>
          </a:p>
          <a:p>
            <a:pPr indent="0" lvl="0" marL="0" rtl="0" algn="l">
              <a:lnSpc>
                <a:spcPct val="110000"/>
              </a:lnSpc>
              <a:spcBef>
                <a:spcPts val="600"/>
              </a:spcBef>
              <a:spcAft>
                <a:spcPts val="0"/>
              </a:spcAft>
              <a:buNone/>
            </a:pPr>
            <a:r>
              <a:rPr b="1" lang="iw">
                <a:solidFill>
                  <a:srgbClr val="4E2D41"/>
                </a:solidFill>
                <a:latin typeface="Source Serif Pro"/>
                <a:ea typeface="Source Serif Pro"/>
                <a:cs typeface="Source Serif Pro"/>
                <a:sym typeface="Source Serif Pro"/>
              </a:rPr>
              <a:t>GROUP BY parent_company,</a:t>
            </a:r>
            <a:endParaRPr b="1">
              <a:solidFill>
                <a:srgbClr val="4E2D41"/>
              </a:solidFill>
              <a:latin typeface="Source Serif Pro"/>
              <a:ea typeface="Source Serif Pro"/>
              <a:cs typeface="Source Serif Pro"/>
              <a:sym typeface="Source Serif Pro"/>
            </a:endParaRPr>
          </a:p>
          <a:p>
            <a:pPr indent="0" lvl="0" marL="914400" rtl="0" algn="l">
              <a:lnSpc>
                <a:spcPct val="110000"/>
              </a:lnSpc>
              <a:spcBef>
                <a:spcPts val="600"/>
              </a:spcBef>
              <a:spcAft>
                <a:spcPts val="0"/>
              </a:spcAft>
              <a:buNone/>
            </a:pPr>
            <a:r>
              <a:rPr b="1" lang="iw">
                <a:solidFill>
                  <a:srgbClr val="007748"/>
                </a:solidFill>
                <a:latin typeface="Source Serif Pro"/>
                <a:ea typeface="Source Serif Pro"/>
                <a:cs typeface="Source Serif Pro"/>
                <a:sym typeface="Source Serif Pro"/>
              </a:rPr>
              <a:t>ad_types</a:t>
            </a:r>
            <a:r>
              <a:rPr b="1" lang="iw">
                <a:solidFill>
                  <a:srgbClr val="4E2D41"/>
                </a:solidFill>
                <a:latin typeface="Source Serif Pro"/>
                <a:ea typeface="Source Serif Pro"/>
                <a:cs typeface="Source Serif Pro"/>
                <a:sym typeface="Source Serif Pro"/>
              </a:rPr>
              <a:t>;</a:t>
            </a:r>
            <a:br>
              <a:rPr lang="iw">
                <a:solidFill>
                  <a:srgbClr val="3A3F50"/>
                </a:solidFill>
                <a:latin typeface="Source Serif Pro"/>
                <a:ea typeface="Source Serif Pro"/>
                <a:cs typeface="Source Serif Pro"/>
                <a:sym typeface="Source Serif Pro"/>
              </a:rPr>
            </a:br>
            <a:br>
              <a:rPr lang="iw">
                <a:solidFill>
                  <a:srgbClr val="3A3F50"/>
                </a:solidFill>
                <a:latin typeface="Source Serif Pro"/>
                <a:ea typeface="Source Serif Pro"/>
                <a:cs typeface="Source Serif Pro"/>
                <a:sym typeface="Source Serif Pro"/>
              </a:rPr>
            </a:br>
            <a:endParaRPr sz="1200">
              <a:solidFill>
                <a:srgbClr val="3A3F50"/>
              </a:solidFill>
              <a:latin typeface="Source Serif Pro"/>
              <a:ea typeface="Source Serif Pro"/>
              <a:cs typeface="Source Serif Pro"/>
              <a:sym typeface="Source Serif Pro"/>
            </a:endParaRPr>
          </a:p>
        </p:txBody>
      </p:sp>
      <p:sp>
        <p:nvSpPr>
          <p:cNvPr id="493" name="Google Shape;493;p48"/>
          <p:cNvSpPr/>
          <p:nvPr/>
        </p:nvSpPr>
        <p:spPr>
          <a:xfrm>
            <a:off x="477450" y="249700"/>
            <a:ext cx="7535700" cy="4458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chemeClr val="dk1"/>
              </a:buClr>
              <a:buSzPts val="1100"/>
              <a:buFont typeface="Arial"/>
              <a:buNone/>
            </a:pPr>
            <a:r>
              <a:rPr lang="iw" sz="2700">
                <a:solidFill>
                  <a:srgbClr val="053220"/>
                </a:solidFill>
                <a:latin typeface="Source Serif Pro"/>
                <a:ea typeface="Source Serif Pro"/>
                <a:cs typeface="Source Serif Pro"/>
                <a:sym typeface="Source Serif Pro"/>
              </a:rPr>
              <a:t>Adding multiple groups to </a:t>
            </a:r>
            <a:r>
              <a:rPr lang="iw" sz="2700">
                <a:solidFill>
                  <a:srgbClr val="053220"/>
                </a:solidFill>
                <a:latin typeface="Source Serif Pro"/>
                <a:ea typeface="Source Serif Pro"/>
                <a:cs typeface="Source Serif Pro"/>
                <a:sym typeface="Source Serif Pro"/>
              </a:rPr>
              <a:t>aggregate</a:t>
            </a:r>
            <a:r>
              <a:rPr lang="iw" sz="2700">
                <a:solidFill>
                  <a:srgbClr val="053220"/>
                </a:solidFill>
                <a:latin typeface="Source Serif Pro"/>
                <a:ea typeface="Source Serif Pro"/>
                <a:cs typeface="Source Serif Pro"/>
                <a:sym typeface="Source Serif Pro"/>
              </a:rPr>
              <a:t> data more granular</a:t>
            </a:r>
            <a:endParaRPr sz="2700">
              <a:solidFill>
                <a:srgbClr val="053220"/>
              </a:solidFill>
              <a:latin typeface="Source Serif Pro"/>
              <a:ea typeface="Source Serif Pro"/>
              <a:cs typeface="Source Serif Pro"/>
              <a:sym typeface="Source Serif Pro"/>
            </a:endParaRPr>
          </a:p>
        </p:txBody>
      </p:sp>
      <p:sp>
        <p:nvSpPr>
          <p:cNvPr id="494" name="Google Shape;494;p48"/>
          <p:cNvSpPr/>
          <p:nvPr/>
        </p:nvSpPr>
        <p:spPr>
          <a:xfrm>
            <a:off x="5902575" y="1340575"/>
            <a:ext cx="3041700" cy="3501600"/>
          </a:xfrm>
          <a:prstGeom prst="roundRect">
            <a:avLst>
              <a:gd fmla="val 16667" name="adj"/>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8"/>
          <p:cNvSpPr/>
          <p:nvPr/>
        </p:nvSpPr>
        <p:spPr>
          <a:xfrm>
            <a:off x="5697825" y="1288675"/>
            <a:ext cx="684000" cy="684000"/>
          </a:xfrm>
          <a:prstGeom prst="ellipse">
            <a:avLst/>
          </a:prstGeom>
          <a:solidFill>
            <a:srgbClr val="FFFFFF"/>
          </a:solidFill>
          <a:ln cap="flat" cmpd="sng" w="9525">
            <a:solidFill>
              <a:srgbClr val="E9EAF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8"/>
          <p:cNvSpPr txBox="1"/>
          <p:nvPr/>
        </p:nvSpPr>
        <p:spPr>
          <a:xfrm>
            <a:off x="6330225" y="1448300"/>
            <a:ext cx="2434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w" sz="1200">
                <a:solidFill>
                  <a:schemeClr val="dk1"/>
                </a:solidFill>
                <a:latin typeface="Open Sans"/>
                <a:ea typeface="Open Sans"/>
                <a:cs typeface="Open Sans"/>
                <a:sym typeface="Open Sans"/>
              </a:rPr>
              <a:t>Rule of thumb for group by</a:t>
            </a:r>
            <a:endParaRPr b="1" sz="1200">
              <a:solidFill>
                <a:schemeClr val="dk1"/>
              </a:solidFill>
              <a:latin typeface="Open Sans"/>
              <a:ea typeface="Open Sans"/>
              <a:cs typeface="Open Sans"/>
              <a:sym typeface="Open Sans"/>
            </a:endParaRPr>
          </a:p>
        </p:txBody>
      </p:sp>
      <p:sp>
        <p:nvSpPr>
          <p:cNvPr id="497" name="Google Shape;497;p48"/>
          <p:cNvSpPr txBox="1"/>
          <p:nvPr/>
        </p:nvSpPr>
        <p:spPr>
          <a:xfrm>
            <a:off x="6018800" y="1986200"/>
            <a:ext cx="2851200" cy="199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iw" sz="1300">
                <a:latin typeface="Open Sans Light"/>
                <a:ea typeface="Open Sans Light"/>
                <a:cs typeface="Open Sans Light"/>
                <a:sym typeface="Open Sans Light"/>
              </a:rPr>
              <a:t>When grouping, all columns in the </a:t>
            </a:r>
            <a:r>
              <a:rPr b="1" lang="iw" sz="1300">
                <a:solidFill>
                  <a:srgbClr val="4E2D41"/>
                </a:solidFill>
                <a:latin typeface="Open Sans"/>
                <a:ea typeface="Open Sans"/>
                <a:cs typeface="Open Sans"/>
                <a:sym typeface="Open Sans"/>
              </a:rPr>
              <a:t>SELECT</a:t>
            </a:r>
            <a:r>
              <a:rPr lang="iw" sz="1300">
                <a:latin typeface="Open Sans Light"/>
                <a:ea typeface="Open Sans Light"/>
                <a:cs typeface="Open Sans Light"/>
                <a:sym typeface="Open Sans Light"/>
              </a:rPr>
              <a:t> statement either:</a:t>
            </a:r>
            <a:br>
              <a:rPr lang="iw" sz="1300">
                <a:latin typeface="Open Sans Light"/>
                <a:ea typeface="Open Sans Light"/>
                <a:cs typeface="Open Sans Light"/>
                <a:sym typeface="Open Sans Light"/>
              </a:rPr>
            </a:br>
            <a:endParaRPr sz="1300">
              <a:latin typeface="Open Sans Light"/>
              <a:ea typeface="Open Sans Light"/>
              <a:cs typeface="Open Sans Light"/>
              <a:sym typeface="Open Sans Light"/>
            </a:endParaRPr>
          </a:p>
          <a:p>
            <a:pPr indent="0" lvl="0" marL="0" rtl="0" algn="l">
              <a:lnSpc>
                <a:spcPct val="115000"/>
              </a:lnSpc>
              <a:spcBef>
                <a:spcPts val="0"/>
              </a:spcBef>
              <a:spcAft>
                <a:spcPts val="0"/>
              </a:spcAft>
              <a:buNone/>
            </a:pPr>
            <a:r>
              <a:rPr lang="iw" sz="1300">
                <a:latin typeface="Open Sans Light"/>
                <a:ea typeface="Open Sans Light"/>
                <a:cs typeface="Open Sans Light"/>
                <a:sym typeface="Open Sans Light"/>
              </a:rPr>
              <a:t> (1) need an aggregation function applied or  </a:t>
            </a:r>
            <a:br>
              <a:rPr lang="iw" sz="1300">
                <a:latin typeface="Open Sans Light"/>
                <a:ea typeface="Open Sans Light"/>
                <a:cs typeface="Open Sans Light"/>
                <a:sym typeface="Open Sans Light"/>
              </a:rPr>
            </a:br>
            <a:br>
              <a:rPr lang="iw" sz="1300">
                <a:latin typeface="Open Sans Light"/>
                <a:ea typeface="Open Sans Light"/>
                <a:cs typeface="Open Sans Light"/>
                <a:sym typeface="Open Sans Light"/>
              </a:rPr>
            </a:br>
            <a:r>
              <a:rPr lang="iw" sz="1300">
                <a:latin typeface="Open Sans Light"/>
                <a:ea typeface="Open Sans Light"/>
                <a:cs typeface="Open Sans Light"/>
                <a:sym typeface="Open Sans Light"/>
              </a:rPr>
              <a:t>(2) should be part of the </a:t>
            </a:r>
            <a:r>
              <a:rPr lang="iw" sz="1300">
                <a:solidFill>
                  <a:srgbClr val="4E2D41"/>
                </a:solidFill>
                <a:latin typeface="Open Sans Light"/>
                <a:ea typeface="Open Sans Light"/>
                <a:cs typeface="Open Sans Light"/>
                <a:sym typeface="Open Sans Light"/>
              </a:rPr>
              <a:t>GROUP BY</a:t>
            </a:r>
            <a:endParaRPr sz="1300">
              <a:solidFill>
                <a:srgbClr val="4E2D41"/>
              </a:solidFill>
              <a:latin typeface="Open Sans Light"/>
              <a:ea typeface="Open Sans Light"/>
              <a:cs typeface="Open Sans Light"/>
              <a:sym typeface="Open Sans Light"/>
            </a:endParaRPr>
          </a:p>
          <a:p>
            <a:pPr indent="0" lvl="0" marL="0" rtl="0" algn="l">
              <a:lnSpc>
                <a:spcPct val="115000"/>
              </a:lnSpc>
              <a:spcBef>
                <a:spcPts val="0"/>
              </a:spcBef>
              <a:spcAft>
                <a:spcPts val="0"/>
              </a:spcAft>
              <a:buNone/>
            </a:pPr>
            <a:r>
              <a:t/>
            </a:r>
            <a:endParaRPr sz="1300">
              <a:solidFill>
                <a:srgbClr val="007BB9"/>
              </a:solidFill>
              <a:latin typeface="Open Sans Light"/>
              <a:ea typeface="Open Sans Light"/>
              <a:cs typeface="Open Sans Light"/>
              <a:sym typeface="Open Sans Light"/>
            </a:endParaRPr>
          </a:p>
        </p:txBody>
      </p:sp>
      <p:pic>
        <p:nvPicPr>
          <p:cNvPr id="498" name="Google Shape;498;p48"/>
          <p:cNvPicPr preferRelativeResize="0"/>
          <p:nvPr/>
        </p:nvPicPr>
        <p:blipFill rotWithShape="1">
          <a:blip r:embed="rId3">
            <a:alphaModFix/>
          </a:blip>
          <a:srcRect b="4429" l="23810" r="24313" t="7324"/>
          <a:stretch/>
        </p:blipFill>
        <p:spPr>
          <a:xfrm>
            <a:off x="5825634" y="1422364"/>
            <a:ext cx="428400" cy="41660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503" name="Shape 503"/>
        <p:cNvGrpSpPr/>
        <p:nvPr/>
      </p:nvGrpSpPr>
      <p:grpSpPr>
        <a:xfrm>
          <a:off x="0" y="0"/>
          <a:ext cx="0" cy="0"/>
          <a:chOff x="0" y="0"/>
          <a:chExt cx="0" cy="0"/>
        </a:xfrm>
      </p:grpSpPr>
      <p:sp>
        <p:nvSpPr>
          <p:cNvPr id="504" name="Google Shape;504;p49"/>
          <p:cNvSpPr/>
          <p:nvPr/>
        </p:nvSpPr>
        <p:spPr>
          <a:xfrm>
            <a:off x="414450" y="634450"/>
            <a:ext cx="8403900" cy="672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700">
                <a:latin typeface="Source Serif Pro"/>
                <a:ea typeface="Source Serif Pro"/>
                <a:cs typeface="Source Serif Pro"/>
                <a:sym typeface="Source Serif Pro"/>
              </a:rPr>
              <a:t>What is the revenue of our platforms in the last years?</a:t>
            </a:r>
            <a:endParaRPr sz="2700">
              <a:latin typeface="Source Serif Pro"/>
              <a:ea typeface="Source Serif Pro"/>
              <a:cs typeface="Source Serif Pro"/>
              <a:sym typeface="Source Serif Pro"/>
            </a:endParaRPr>
          </a:p>
        </p:txBody>
      </p:sp>
      <p:sp>
        <p:nvSpPr>
          <p:cNvPr id="505" name="Google Shape;505;p49"/>
          <p:cNvSpPr/>
          <p:nvPr/>
        </p:nvSpPr>
        <p:spPr>
          <a:xfrm>
            <a:off x="414455" y="290350"/>
            <a:ext cx="84039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800">
                <a:solidFill>
                  <a:srgbClr val="4E2D41"/>
                </a:solidFill>
                <a:latin typeface="Open Sans"/>
                <a:ea typeface="Open Sans"/>
                <a:cs typeface="Open Sans"/>
                <a:sym typeface="Open Sans"/>
              </a:rPr>
              <a:t>Let’s resolve Humberto’s request in one query!</a:t>
            </a:r>
            <a:endParaRPr b="1" sz="1800" u="none" cap="none" strike="noStrike">
              <a:solidFill>
                <a:srgbClr val="4E2D41"/>
              </a:solidFill>
              <a:latin typeface="Open Sans"/>
              <a:ea typeface="Open Sans"/>
              <a:cs typeface="Open Sans"/>
              <a:sym typeface="Open Sans"/>
            </a:endParaRPr>
          </a:p>
        </p:txBody>
      </p:sp>
      <p:sp>
        <p:nvSpPr>
          <p:cNvPr id="506" name="Google Shape;506;p49"/>
          <p:cNvSpPr/>
          <p:nvPr/>
        </p:nvSpPr>
        <p:spPr>
          <a:xfrm>
            <a:off x="478725" y="1416325"/>
            <a:ext cx="2666100" cy="34860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507" name="Google Shape;507;p49"/>
          <p:cNvSpPr/>
          <p:nvPr/>
        </p:nvSpPr>
        <p:spPr>
          <a:xfrm>
            <a:off x="625550" y="1561625"/>
            <a:ext cx="2452200" cy="25980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Humberto’s question was: </a:t>
            </a:r>
            <a:br>
              <a:rPr b="1" lang="iw" sz="1200">
                <a:solidFill>
                  <a:srgbClr val="4E2D41"/>
                </a:solidFill>
                <a:latin typeface="Open Sans"/>
                <a:ea typeface="Open Sans"/>
                <a:cs typeface="Open Sans"/>
                <a:sym typeface="Open Sans"/>
              </a:rPr>
            </a:br>
            <a:br>
              <a:rPr b="1" lang="iw" sz="1200">
                <a:solidFill>
                  <a:srgbClr val="4E2D41"/>
                </a:solidFill>
                <a:latin typeface="Open Sans"/>
                <a:ea typeface="Open Sans"/>
                <a:cs typeface="Open Sans"/>
                <a:sym typeface="Open Sans"/>
              </a:rPr>
            </a:br>
            <a:r>
              <a:rPr b="1" lang="iw" sz="1200">
                <a:solidFill>
                  <a:srgbClr val="4E2D41"/>
                </a:solidFill>
                <a:latin typeface="Open Sans"/>
                <a:ea typeface="Open Sans"/>
                <a:cs typeface="Open Sans"/>
                <a:sym typeface="Open Sans"/>
              </a:rPr>
              <a:t>“We need to understand how the revenue compares between Facebook and Instagram per year. ”</a:t>
            </a:r>
            <a:br>
              <a:rPr b="1" lang="iw" sz="1200">
                <a:solidFill>
                  <a:srgbClr val="4E2D41"/>
                </a:solidFill>
                <a:latin typeface="Open Sans"/>
                <a:ea typeface="Open Sans"/>
                <a:cs typeface="Open Sans"/>
                <a:sym typeface="Open Sans"/>
              </a:rPr>
            </a:br>
            <a:br>
              <a:rPr b="1" lang="iw" sz="1200">
                <a:solidFill>
                  <a:srgbClr val="4E2D41"/>
                </a:solidFill>
                <a:latin typeface="Open Sans"/>
                <a:ea typeface="Open Sans"/>
                <a:cs typeface="Open Sans"/>
                <a:sym typeface="Open Sans"/>
              </a:rPr>
            </a:br>
            <a:r>
              <a:rPr lang="iw" sz="1200">
                <a:solidFill>
                  <a:schemeClr val="dk1"/>
                </a:solidFill>
                <a:latin typeface="Open Sans Light"/>
                <a:ea typeface="Open Sans Light"/>
                <a:cs typeface="Open Sans Light"/>
                <a:sym typeface="Open Sans Light"/>
              </a:rPr>
              <a:t>Follow up business question:</a:t>
            </a:r>
            <a:br>
              <a:rPr lang="iw" sz="1200">
                <a:solidFill>
                  <a:schemeClr val="dk1"/>
                </a:solidFill>
                <a:latin typeface="Open Sans Light"/>
                <a:ea typeface="Open Sans Light"/>
                <a:cs typeface="Open Sans Light"/>
                <a:sym typeface="Open Sans Light"/>
              </a:rPr>
            </a:br>
            <a:br>
              <a:rPr lang="iw" sz="1200">
                <a:solidFill>
                  <a:schemeClr val="dk1"/>
                </a:solidFill>
                <a:latin typeface="Open Sans Light"/>
                <a:ea typeface="Open Sans Light"/>
                <a:cs typeface="Open Sans Light"/>
                <a:sym typeface="Open Sans Light"/>
              </a:rPr>
            </a:br>
            <a:r>
              <a:rPr b="1" lang="iw" sz="1200">
                <a:solidFill>
                  <a:srgbClr val="4E2D41"/>
                </a:solidFill>
                <a:latin typeface="Open Sans"/>
                <a:ea typeface="Open Sans"/>
                <a:cs typeface="Open Sans"/>
                <a:sym typeface="Open Sans"/>
              </a:rPr>
              <a:t>Based on the insights you found, where would you hire more people</a:t>
            </a:r>
            <a:r>
              <a:rPr b="1" lang="iw" sz="1200">
                <a:solidFill>
                  <a:srgbClr val="4E2D41"/>
                </a:solidFill>
                <a:latin typeface="Open Sans"/>
                <a:ea typeface="Open Sans"/>
                <a:cs typeface="Open Sans"/>
                <a:sym typeface="Open Sans"/>
              </a:rPr>
              <a:t>?</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sz="1200">
              <a:solidFill>
                <a:schemeClr val="dk1"/>
              </a:solidFill>
              <a:latin typeface="Open Sans Light"/>
              <a:ea typeface="Open Sans Light"/>
              <a:cs typeface="Open Sans Light"/>
              <a:sym typeface="Open Sans Ligh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F5F5F0"/>
        </a:solidFill>
      </p:bgPr>
    </p:bg>
    <p:spTree>
      <p:nvGrpSpPr>
        <p:cNvPr id="512" name="Shape 512"/>
        <p:cNvGrpSpPr/>
        <p:nvPr/>
      </p:nvGrpSpPr>
      <p:grpSpPr>
        <a:xfrm>
          <a:off x="0" y="0"/>
          <a:ext cx="0" cy="0"/>
          <a:chOff x="0" y="0"/>
          <a:chExt cx="0" cy="0"/>
        </a:xfrm>
      </p:grpSpPr>
      <p:sp>
        <p:nvSpPr>
          <p:cNvPr id="513" name="Google Shape;513;p50"/>
          <p:cNvSpPr/>
          <p:nvPr/>
        </p:nvSpPr>
        <p:spPr>
          <a:xfrm>
            <a:off x="414450" y="634450"/>
            <a:ext cx="8403900" cy="672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3000">
                <a:latin typeface="Source Serif Pro"/>
                <a:ea typeface="Source Serif Pro"/>
                <a:cs typeface="Source Serif Pro"/>
                <a:sym typeface="Source Serif Pro"/>
              </a:rPr>
              <a:t>Note the GROUP BY and the aggregation!</a:t>
            </a:r>
            <a:endParaRPr sz="3000">
              <a:latin typeface="Source Serif Pro"/>
              <a:ea typeface="Source Serif Pro"/>
              <a:cs typeface="Source Serif Pro"/>
              <a:sym typeface="Source Serif Pro"/>
            </a:endParaRPr>
          </a:p>
        </p:txBody>
      </p:sp>
      <p:sp>
        <p:nvSpPr>
          <p:cNvPr id="514" name="Google Shape;514;p50"/>
          <p:cNvSpPr/>
          <p:nvPr/>
        </p:nvSpPr>
        <p:spPr>
          <a:xfrm>
            <a:off x="414455" y="290350"/>
            <a:ext cx="84039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800">
                <a:solidFill>
                  <a:srgbClr val="4E2D41"/>
                </a:solidFill>
                <a:latin typeface="Open Sans"/>
                <a:ea typeface="Open Sans"/>
                <a:cs typeface="Open Sans"/>
                <a:sym typeface="Open Sans"/>
              </a:rPr>
              <a:t>Showing how it’s done</a:t>
            </a:r>
            <a:endParaRPr b="1" sz="1800" u="none" cap="none" strike="noStrike">
              <a:solidFill>
                <a:srgbClr val="4E2D41"/>
              </a:solidFill>
              <a:latin typeface="Open Sans"/>
              <a:ea typeface="Open Sans"/>
              <a:cs typeface="Open Sans"/>
              <a:sym typeface="Open Sans"/>
            </a:endParaRPr>
          </a:p>
        </p:txBody>
      </p:sp>
      <p:sp>
        <p:nvSpPr>
          <p:cNvPr id="515" name="Google Shape;515;p50"/>
          <p:cNvSpPr/>
          <p:nvPr/>
        </p:nvSpPr>
        <p:spPr>
          <a:xfrm>
            <a:off x="478725" y="1416325"/>
            <a:ext cx="2666100" cy="34860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pic>
        <p:nvPicPr>
          <p:cNvPr id="516" name="Google Shape;516;p50"/>
          <p:cNvPicPr preferRelativeResize="0"/>
          <p:nvPr/>
        </p:nvPicPr>
        <p:blipFill rotWithShape="1">
          <a:blip r:embed="rId3">
            <a:alphaModFix/>
          </a:blip>
          <a:srcRect b="11615" l="0" r="0" t="-354"/>
          <a:stretch/>
        </p:blipFill>
        <p:spPr>
          <a:xfrm>
            <a:off x="3297225" y="1466100"/>
            <a:ext cx="5694377" cy="3386459"/>
          </a:xfrm>
          <a:prstGeom prst="rect">
            <a:avLst/>
          </a:prstGeom>
          <a:noFill/>
          <a:ln>
            <a:noFill/>
          </a:ln>
          <a:effectLst>
            <a:outerShdw blurRad="57150" rotWithShape="0" algn="bl" dir="5400000" dist="19050">
              <a:srgbClr val="000000">
                <a:alpha val="50000"/>
              </a:srgbClr>
            </a:outerShdw>
          </a:effectLst>
        </p:spPr>
      </p:pic>
      <p:sp>
        <p:nvSpPr>
          <p:cNvPr id="517" name="Google Shape;517;p50"/>
          <p:cNvSpPr/>
          <p:nvPr/>
        </p:nvSpPr>
        <p:spPr>
          <a:xfrm>
            <a:off x="625550" y="1561625"/>
            <a:ext cx="2452200" cy="25980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Humberto’s question was: </a:t>
            </a:r>
            <a:br>
              <a:rPr b="1" lang="iw" sz="1200">
                <a:solidFill>
                  <a:srgbClr val="4E2D41"/>
                </a:solidFill>
                <a:latin typeface="Open Sans"/>
                <a:ea typeface="Open Sans"/>
                <a:cs typeface="Open Sans"/>
                <a:sym typeface="Open Sans"/>
              </a:rPr>
            </a:br>
            <a:br>
              <a:rPr b="1" lang="iw" sz="1200">
                <a:solidFill>
                  <a:srgbClr val="4E2D41"/>
                </a:solidFill>
                <a:latin typeface="Open Sans"/>
                <a:ea typeface="Open Sans"/>
                <a:cs typeface="Open Sans"/>
                <a:sym typeface="Open Sans"/>
              </a:rPr>
            </a:br>
            <a:r>
              <a:rPr b="1" lang="iw" sz="1200">
                <a:solidFill>
                  <a:srgbClr val="4E2D41"/>
                </a:solidFill>
                <a:latin typeface="Open Sans"/>
                <a:ea typeface="Open Sans"/>
                <a:cs typeface="Open Sans"/>
                <a:sym typeface="Open Sans"/>
              </a:rPr>
              <a:t>“</a:t>
            </a:r>
            <a:r>
              <a:rPr b="1" lang="iw" sz="1200">
                <a:solidFill>
                  <a:srgbClr val="4E2D41"/>
                </a:solidFill>
                <a:latin typeface="Open Sans"/>
                <a:ea typeface="Open Sans"/>
                <a:cs typeface="Open Sans"/>
                <a:sym typeface="Open Sans"/>
              </a:rPr>
              <a:t>We need to understand how the revenue compares between Facebook and Instagram per year. </a:t>
            </a:r>
            <a:r>
              <a:rPr b="1" lang="iw" sz="1200">
                <a:solidFill>
                  <a:srgbClr val="4E2D41"/>
                </a:solidFill>
                <a:latin typeface="Open Sans"/>
                <a:ea typeface="Open Sans"/>
                <a:cs typeface="Open Sans"/>
                <a:sym typeface="Open Sans"/>
              </a:rPr>
              <a:t>”</a:t>
            </a:r>
            <a:br>
              <a:rPr b="1" lang="iw" sz="1200">
                <a:solidFill>
                  <a:srgbClr val="4E2D41"/>
                </a:solidFill>
                <a:latin typeface="Open Sans"/>
                <a:ea typeface="Open Sans"/>
                <a:cs typeface="Open Sans"/>
                <a:sym typeface="Open Sans"/>
              </a:rPr>
            </a:br>
            <a:br>
              <a:rPr b="1" lang="iw" sz="1200">
                <a:solidFill>
                  <a:srgbClr val="4E2D41"/>
                </a:solidFill>
                <a:latin typeface="Open Sans"/>
                <a:ea typeface="Open Sans"/>
                <a:cs typeface="Open Sans"/>
                <a:sym typeface="Open Sans"/>
              </a:rPr>
            </a:br>
            <a:r>
              <a:rPr lang="iw" sz="1200">
                <a:solidFill>
                  <a:schemeClr val="dk1"/>
                </a:solidFill>
                <a:latin typeface="Open Sans Light"/>
                <a:ea typeface="Open Sans Light"/>
                <a:cs typeface="Open Sans Light"/>
                <a:sym typeface="Open Sans Light"/>
              </a:rPr>
              <a:t>Follow up business question:</a:t>
            </a:r>
            <a:br>
              <a:rPr lang="iw" sz="1200">
                <a:solidFill>
                  <a:schemeClr val="dk1"/>
                </a:solidFill>
                <a:latin typeface="Open Sans Light"/>
                <a:ea typeface="Open Sans Light"/>
                <a:cs typeface="Open Sans Light"/>
                <a:sym typeface="Open Sans Light"/>
              </a:rPr>
            </a:br>
            <a:br>
              <a:rPr lang="iw" sz="1200">
                <a:solidFill>
                  <a:schemeClr val="dk1"/>
                </a:solidFill>
                <a:latin typeface="Open Sans Light"/>
                <a:ea typeface="Open Sans Light"/>
                <a:cs typeface="Open Sans Light"/>
                <a:sym typeface="Open Sans Light"/>
              </a:rPr>
            </a:br>
            <a:r>
              <a:rPr b="1" lang="iw" sz="1200">
                <a:solidFill>
                  <a:srgbClr val="4E2D41"/>
                </a:solidFill>
                <a:latin typeface="Open Sans"/>
                <a:ea typeface="Open Sans"/>
                <a:cs typeface="Open Sans"/>
                <a:sym typeface="Open Sans"/>
              </a:rPr>
              <a:t>Based on the insights you found, where would you hire more people?</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sz="1200">
              <a:solidFill>
                <a:schemeClr val="dk1"/>
              </a:solidFill>
              <a:latin typeface="Open Sans Light"/>
              <a:ea typeface="Open Sans Light"/>
              <a:cs typeface="Open Sans Light"/>
              <a:sym typeface="Open Sans Ligh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522" name="Shape 522"/>
        <p:cNvGrpSpPr/>
        <p:nvPr/>
      </p:nvGrpSpPr>
      <p:grpSpPr>
        <a:xfrm>
          <a:off x="0" y="0"/>
          <a:ext cx="0" cy="0"/>
          <a:chOff x="0" y="0"/>
          <a:chExt cx="0" cy="0"/>
        </a:xfrm>
      </p:grpSpPr>
      <p:sp>
        <p:nvSpPr>
          <p:cNvPr id="523" name="Google Shape;523;p51"/>
          <p:cNvSpPr/>
          <p:nvPr/>
        </p:nvSpPr>
        <p:spPr>
          <a:xfrm>
            <a:off x="414450" y="634450"/>
            <a:ext cx="8253900" cy="672900"/>
          </a:xfrm>
          <a:prstGeom prst="rect">
            <a:avLst/>
          </a:prstGeom>
          <a:noFill/>
          <a:ln>
            <a:noFill/>
          </a:ln>
        </p:spPr>
        <p:txBody>
          <a:bodyPr anchorCtr="0" anchor="t" bIns="0" lIns="0" spcFirstLastPara="1" rIns="0" wrap="square" tIns="0">
            <a:noAutofit/>
          </a:bodyPr>
          <a:lstStyle/>
          <a:p>
            <a:pPr indent="0" lvl="0" marL="0" rtl="0" algn="l">
              <a:spcBef>
                <a:spcPts val="1823"/>
              </a:spcBef>
              <a:spcAft>
                <a:spcPts val="0"/>
              </a:spcAft>
              <a:buNone/>
            </a:pPr>
            <a:r>
              <a:rPr lang="iw" sz="2600">
                <a:solidFill>
                  <a:schemeClr val="dk1"/>
                </a:solidFill>
                <a:latin typeface="Source Serif Pro"/>
                <a:ea typeface="Source Serif Pro"/>
                <a:cs typeface="Source Serif Pro"/>
                <a:sym typeface="Source Serif Pro"/>
              </a:rPr>
              <a:t>In which area should we increase hiring?</a:t>
            </a:r>
            <a:endParaRPr sz="3000">
              <a:latin typeface="Source Serif Pro"/>
              <a:ea typeface="Source Serif Pro"/>
              <a:cs typeface="Source Serif Pro"/>
              <a:sym typeface="Source Serif Pro"/>
            </a:endParaRPr>
          </a:p>
        </p:txBody>
      </p:sp>
      <p:sp>
        <p:nvSpPr>
          <p:cNvPr id="524" name="Google Shape;524;p51"/>
          <p:cNvSpPr/>
          <p:nvPr/>
        </p:nvSpPr>
        <p:spPr>
          <a:xfrm>
            <a:off x="414446" y="290360"/>
            <a:ext cx="3711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800">
                <a:solidFill>
                  <a:srgbClr val="4E2D41"/>
                </a:solidFill>
                <a:latin typeface="Open Sans"/>
                <a:ea typeface="Open Sans"/>
                <a:cs typeface="Open Sans"/>
                <a:sym typeface="Open Sans"/>
              </a:rPr>
              <a:t>Business Question</a:t>
            </a:r>
            <a:endParaRPr b="1" sz="1800" u="none" cap="none" strike="noStrike">
              <a:solidFill>
                <a:srgbClr val="4E2D41"/>
              </a:solidFill>
              <a:latin typeface="Open Sans"/>
              <a:ea typeface="Open Sans"/>
              <a:cs typeface="Open Sans"/>
              <a:sym typeface="Open Sans"/>
            </a:endParaRPr>
          </a:p>
        </p:txBody>
      </p:sp>
      <p:pic>
        <p:nvPicPr>
          <p:cNvPr id="525" name="Google Shape;525;p51"/>
          <p:cNvPicPr preferRelativeResize="0"/>
          <p:nvPr/>
        </p:nvPicPr>
        <p:blipFill>
          <a:blip r:embed="rId3">
            <a:alphaModFix/>
          </a:blip>
          <a:stretch>
            <a:fillRect/>
          </a:stretch>
        </p:blipFill>
        <p:spPr>
          <a:xfrm>
            <a:off x="-7900" y="1015125"/>
            <a:ext cx="6073550" cy="4268725"/>
          </a:xfrm>
          <a:prstGeom prst="rect">
            <a:avLst/>
          </a:prstGeom>
          <a:noFill/>
          <a:ln>
            <a:noFill/>
          </a:ln>
        </p:spPr>
      </p:pic>
      <p:sp>
        <p:nvSpPr>
          <p:cNvPr id="526" name="Google Shape;526;p51"/>
          <p:cNvSpPr/>
          <p:nvPr/>
        </p:nvSpPr>
        <p:spPr>
          <a:xfrm>
            <a:off x="2508202" y="1764065"/>
            <a:ext cx="880500" cy="242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1"/>
          <p:cNvSpPr/>
          <p:nvPr/>
        </p:nvSpPr>
        <p:spPr>
          <a:xfrm>
            <a:off x="2588666" y="3072473"/>
            <a:ext cx="2961300" cy="132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1"/>
          <p:cNvSpPr/>
          <p:nvPr/>
        </p:nvSpPr>
        <p:spPr>
          <a:xfrm>
            <a:off x="2139000" y="2951925"/>
            <a:ext cx="484800" cy="145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1"/>
          <p:cNvSpPr/>
          <p:nvPr/>
        </p:nvSpPr>
        <p:spPr>
          <a:xfrm>
            <a:off x="2666075" y="2539075"/>
            <a:ext cx="2806500" cy="1489200"/>
          </a:xfrm>
          <a:prstGeom prst="rect">
            <a:avLst/>
          </a:prstGeom>
          <a:noFill/>
          <a:ln>
            <a:noFill/>
          </a:ln>
        </p:spPr>
        <p:txBody>
          <a:bodyPr anchorCtr="0" anchor="t" bIns="0" lIns="0" spcFirstLastPara="1" rIns="0" wrap="square" tIns="0">
            <a:noAutofit/>
          </a:bodyPr>
          <a:lstStyle/>
          <a:p>
            <a:pPr indent="0" lvl="0" marL="0" rtl="0" algn="l">
              <a:spcBef>
                <a:spcPts val="1823"/>
              </a:spcBef>
              <a:spcAft>
                <a:spcPts val="0"/>
              </a:spcAft>
              <a:buClr>
                <a:schemeClr val="dk1"/>
              </a:buClr>
              <a:buSzPts val="1100"/>
              <a:buFont typeface="Arial"/>
              <a:buNone/>
            </a:pPr>
            <a:r>
              <a:rPr lang="iw" sz="900">
                <a:solidFill>
                  <a:schemeClr val="dk1"/>
                </a:solidFill>
                <a:latin typeface="Barlow Light"/>
                <a:ea typeface="Barlow Light"/>
                <a:cs typeface="Barlow Light"/>
                <a:sym typeface="Barlow Light"/>
              </a:rPr>
              <a:t>Hi Jan,</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This is crazy! I didn’t know that Instagram was so much bigger in revenue than Facebook. Super powerful insight. </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One follow-up question. </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Cecilia and sales leadership will not only ask about the revenue, but </a:t>
            </a:r>
            <a:r>
              <a:rPr b="1" lang="iw" sz="900">
                <a:solidFill>
                  <a:srgbClr val="4E2D41"/>
                </a:solidFill>
                <a:latin typeface="Barlow"/>
                <a:ea typeface="Barlow"/>
                <a:cs typeface="Barlow"/>
                <a:sym typeface="Barlow"/>
              </a:rPr>
              <a:t>also the conversions and impressions for each platform. We only need this for 2022.</a:t>
            </a:r>
            <a:r>
              <a:rPr lang="iw" sz="900">
                <a:solidFill>
                  <a:schemeClr val="dk1"/>
                </a:solidFill>
                <a:latin typeface="Barlow Light"/>
                <a:ea typeface="Barlow Light"/>
                <a:cs typeface="Barlow Light"/>
                <a:sym typeface="Barlow Light"/>
              </a:rPr>
              <a:t> This will help them understand the relative importance of each business, and hence where to hire in. </a:t>
            </a:r>
            <a:endParaRPr sz="900">
              <a:solidFill>
                <a:schemeClr val="dk1"/>
              </a:solidFill>
              <a:latin typeface="Barlow Light"/>
              <a:ea typeface="Barlow Light"/>
              <a:cs typeface="Barlow Light"/>
              <a:sym typeface="Barlow Light"/>
            </a:endParaRPr>
          </a:p>
          <a:p>
            <a:pPr indent="0" lvl="0" marL="0" rtl="0" algn="l">
              <a:spcBef>
                <a:spcPts val="1823"/>
              </a:spcBef>
              <a:spcAft>
                <a:spcPts val="0"/>
              </a:spcAft>
              <a:buNone/>
            </a:pPr>
            <a:r>
              <a:t/>
            </a:r>
            <a:endParaRPr sz="900">
              <a:solidFill>
                <a:srgbClr val="B7B7B7"/>
              </a:solidFill>
              <a:latin typeface="Barlow Light"/>
              <a:ea typeface="Barlow Light"/>
              <a:cs typeface="Barlow Light"/>
              <a:sym typeface="Barlow Light"/>
            </a:endParaRPr>
          </a:p>
        </p:txBody>
      </p:sp>
      <p:sp>
        <p:nvSpPr>
          <p:cNvPr id="530" name="Google Shape;530;p51"/>
          <p:cNvSpPr/>
          <p:nvPr/>
        </p:nvSpPr>
        <p:spPr>
          <a:xfrm>
            <a:off x="5888925" y="1416325"/>
            <a:ext cx="2666100" cy="34860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531" name="Google Shape;531;p51"/>
          <p:cNvSpPr txBox="1"/>
          <p:nvPr/>
        </p:nvSpPr>
        <p:spPr>
          <a:xfrm>
            <a:off x="6067850" y="2022625"/>
            <a:ext cx="2318400" cy="17271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dk1"/>
              </a:buClr>
              <a:buSzPts val="1100"/>
              <a:buFont typeface="Arial"/>
              <a:buNone/>
            </a:pPr>
            <a:r>
              <a:rPr lang="iw" sz="1100">
                <a:solidFill>
                  <a:schemeClr val="dk1"/>
                </a:solidFill>
                <a:latin typeface="Open Sans Light"/>
                <a:ea typeface="Open Sans Light"/>
                <a:cs typeface="Open Sans Light"/>
                <a:sym typeface="Open Sans Light"/>
              </a:rPr>
              <a:t>When you deliver an analysis that has a surprising insight, you will often get </a:t>
            </a:r>
            <a:r>
              <a:rPr b="1" lang="iw" sz="1100">
                <a:solidFill>
                  <a:srgbClr val="4E2D41"/>
                </a:solidFill>
                <a:latin typeface="Open Sans"/>
                <a:ea typeface="Open Sans"/>
                <a:cs typeface="Open Sans"/>
                <a:sym typeface="Open Sans"/>
              </a:rPr>
              <a:t>follow-up questions</a:t>
            </a:r>
            <a:r>
              <a:rPr lang="iw" sz="1100">
                <a:solidFill>
                  <a:schemeClr val="dk1"/>
                </a:solidFill>
                <a:latin typeface="Open Sans Light"/>
                <a:ea typeface="Open Sans Light"/>
                <a:cs typeface="Open Sans Light"/>
                <a:sym typeface="Open Sans Light"/>
              </a:rPr>
              <a:t>.</a:t>
            </a:r>
            <a:br>
              <a:rPr lang="iw" sz="1100">
                <a:solidFill>
                  <a:schemeClr val="dk1"/>
                </a:solidFill>
                <a:latin typeface="Open Sans Light"/>
                <a:ea typeface="Open Sans Light"/>
                <a:cs typeface="Open Sans Light"/>
                <a:sym typeface="Open Sans Light"/>
              </a:rPr>
            </a:br>
            <a:br>
              <a:rPr lang="iw" sz="1100">
                <a:solidFill>
                  <a:schemeClr val="dk1"/>
                </a:solidFill>
                <a:latin typeface="Open Sans Light"/>
                <a:ea typeface="Open Sans Light"/>
                <a:cs typeface="Open Sans Light"/>
                <a:sym typeface="Open Sans Light"/>
              </a:rPr>
            </a:br>
            <a:r>
              <a:rPr lang="iw" sz="1100">
                <a:solidFill>
                  <a:schemeClr val="dk1"/>
                </a:solidFill>
                <a:latin typeface="Open Sans Light"/>
                <a:ea typeface="Open Sans Light"/>
                <a:cs typeface="Open Sans Light"/>
                <a:sym typeface="Open Sans Light"/>
              </a:rPr>
              <a:t>When it’s possible, </a:t>
            </a:r>
            <a:r>
              <a:rPr b="1" lang="iw" sz="1100">
                <a:solidFill>
                  <a:srgbClr val="4E2D41"/>
                </a:solidFill>
                <a:latin typeface="Open Sans"/>
                <a:ea typeface="Open Sans"/>
                <a:cs typeface="Open Sans"/>
                <a:sym typeface="Open Sans"/>
              </a:rPr>
              <a:t>anticipating</a:t>
            </a:r>
            <a:r>
              <a:rPr lang="iw" sz="1100">
                <a:solidFill>
                  <a:schemeClr val="dk1"/>
                </a:solidFill>
                <a:latin typeface="Open Sans Light"/>
                <a:ea typeface="Open Sans Light"/>
                <a:cs typeface="Open Sans Light"/>
                <a:sym typeface="Open Sans Light"/>
              </a:rPr>
              <a:t> the follow-up question and already preparing the numbers for that will really help you stand out!</a:t>
            </a:r>
            <a:endParaRPr sz="1100">
              <a:solidFill>
                <a:schemeClr val="dk1"/>
              </a:solidFill>
              <a:latin typeface="Open Sans Light"/>
              <a:ea typeface="Open Sans Light"/>
              <a:cs typeface="Open Sans Light"/>
              <a:sym typeface="Open Sans Light"/>
            </a:endParaRPr>
          </a:p>
          <a:p>
            <a:pPr indent="0" lvl="0" marL="0" rtl="0" algn="l">
              <a:lnSpc>
                <a:spcPct val="115000"/>
              </a:lnSpc>
              <a:spcBef>
                <a:spcPts val="0"/>
              </a:spcBef>
              <a:spcAft>
                <a:spcPts val="0"/>
              </a:spcAft>
              <a:buNone/>
            </a:pPr>
            <a:r>
              <a:t/>
            </a:r>
            <a:endParaRPr sz="1100">
              <a:solidFill>
                <a:schemeClr val="dk1"/>
              </a:solidFill>
              <a:latin typeface="Open Sans Light"/>
              <a:ea typeface="Open Sans Light"/>
              <a:cs typeface="Open Sans Light"/>
              <a:sym typeface="Open Sans Light"/>
            </a:endParaRPr>
          </a:p>
        </p:txBody>
      </p:sp>
      <p:sp>
        <p:nvSpPr>
          <p:cNvPr id="532" name="Google Shape;532;p51"/>
          <p:cNvSpPr/>
          <p:nvPr/>
        </p:nvSpPr>
        <p:spPr>
          <a:xfrm>
            <a:off x="6035750" y="1637825"/>
            <a:ext cx="23877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200">
                <a:solidFill>
                  <a:srgbClr val="4E2D41"/>
                </a:solidFill>
                <a:latin typeface="Open Sans"/>
                <a:ea typeface="Open Sans"/>
                <a:cs typeface="Open Sans"/>
                <a:sym typeface="Open Sans"/>
              </a:rPr>
              <a:t>We’re getting closer!</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b="1" sz="1200">
              <a:solidFill>
                <a:srgbClr val="4E2D41"/>
              </a:solidFill>
              <a:latin typeface="Open Sans"/>
              <a:ea typeface="Open Sans"/>
              <a:cs typeface="Open Sans"/>
              <a:sym typeface="Open Sans"/>
            </a:endParaRPr>
          </a:p>
        </p:txBody>
      </p:sp>
      <p:sp>
        <p:nvSpPr>
          <p:cNvPr id="533" name="Google Shape;533;p51"/>
          <p:cNvSpPr/>
          <p:nvPr/>
        </p:nvSpPr>
        <p:spPr>
          <a:xfrm>
            <a:off x="529250" y="1718025"/>
            <a:ext cx="991500" cy="3342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1"/>
          <p:cNvSpPr txBox="1"/>
          <p:nvPr/>
        </p:nvSpPr>
        <p:spPr>
          <a:xfrm>
            <a:off x="529250" y="1808175"/>
            <a:ext cx="1075800" cy="153900"/>
          </a:xfrm>
          <a:prstGeom prst="rect">
            <a:avLst/>
          </a:prstGeom>
          <a:solidFill>
            <a:srgbClr val="440941"/>
          </a:solidFill>
          <a:ln>
            <a:noFill/>
          </a:ln>
        </p:spPr>
        <p:txBody>
          <a:bodyPr anchorCtr="0" anchor="t" bIns="0" lIns="0" spcFirstLastPara="1" rIns="0" wrap="square" tIns="0">
            <a:spAutoFit/>
          </a:bodyPr>
          <a:lstStyle/>
          <a:p>
            <a:pPr indent="0" lvl="0" marL="0" rtl="0" algn="l">
              <a:spcBef>
                <a:spcPts val="1823"/>
              </a:spcBef>
              <a:spcAft>
                <a:spcPts val="0"/>
              </a:spcAft>
              <a:buNone/>
            </a:pPr>
            <a:r>
              <a:rPr b="1" lang="iw" sz="1000">
                <a:solidFill>
                  <a:schemeClr val="lt1"/>
                </a:solidFill>
                <a:latin typeface="Barlow"/>
                <a:ea typeface="Barlow"/>
                <a:cs typeface="Barlow"/>
                <a:sym typeface="Barlow"/>
              </a:rPr>
              <a:t>Meta Platforms</a:t>
            </a:r>
            <a:endParaRPr b="1" sz="1000">
              <a:solidFill>
                <a:schemeClr val="lt1"/>
              </a:solidFill>
              <a:latin typeface="Barlow"/>
              <a:ea typeface="Barlow"/>
              <a:cs typeface="Barlow"/>
              <a:sym typeface="Barlow"/>
            </a:endParaRPr>
          </a:p>
        </p:txBody>
      </p:sp>
      <p:pic>
        <p:nvPicPr>
          <p:cNvPr id="535" name="Google Shape;535;p51"/>
          <p:cNvPicPr preferRelativeResize="0"/>
          <p:nvPr/>
        </p:nvPicPr>
        <p:blipFill rotWithShape="1">
          <a:blip r:embed="rId4">
            <a:alphaModFix/>
          </a:blip>
          <a:srcRect b="24113" l="0" r="0" t="8076"/>
          <a:stretch/>
        </p:blipFill>
        <p:spPr>
          <a:xfrm>
            <a:off x="2192650" y="2555425"/>
            <a:ext cx="377400" cy="3828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536" name="Google Shape;536;p51"/>
          <p:cNvPicPr preferRelativeResize="0"/>
          <p:nvPr/>
        </p:nvPicPr>
        <p:blipFill rotWithShape="1">
          <a:blip r:embed="rId5">
            <a:alphaModFix/>
          </a:blip>
          <a:srcRect b="20257" l="0" r="0" t="20251"/>
          <a:stretch/>
        </p:blipFill>
        <p:spPr>
          <a:xfrm>
            <a:off x="5319650" y="145277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537" name="Google Shape;537;p51"/>
          <p:cNvPicPr preferRelativeResize="0"/>
          <p:nvPr/>
        </p:nvPicPr>
        <p:blipFill rotWithShape="1">
          <a:blip r:embed="rId5">
            <a:alphaModFix/>
          </a:blip>
          <a:srcRect b="20257" l="0" r="0" t="20251"/>
          <a:stretch/>
        </p:blipFill>
        <p:spPr>
          <a:xfrm>
            <a:off x="589475" y="270842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538" name="Google Shape;538;p51"/>
          <p:cNvPicPr preferRelativeResize="0"/>
          <p:nvPr/>
        </p:nvPicPr>
        <p:blipFill rotWithShape="1">
          <a:blip r:embed="rId4">
            <a:alphaModFix/>
          </a:blip>
          <a:srcRect b="20566" l="0" r="0" t="20572"/>
          <a:stretch/>
        </p:blipFill>
        <p:spPr>
          <a:xfrm>
            <a:off x="588875" y="2885975"/>
            <a:ext cx="190800" cy="1680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539" name="Google Shape;539;p51"/>
          <p:cNvSpPr/>
          <p:nvPr/>
        </p:nvSpPr>
        <p:spPr>
          <a:xfrm>
            <a:off x="538325" y="3078325"/>
            <a:ext cx="1075800" cy="2421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1"/>
          <p:cNvSpPr/>
          <p:nvPr/>
        </p:nvSpPr>
        <p:spPr>
          <a:xfrm>
            <a:off x="779675" y="2709725"/>
            <a:ext cx="1075800" cy="1680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1"/>
          <p:cNvSpPr txBox="1"/>
          <p:nvPr/>
        </p:nvSpPr>
        <p:spPr>
          <a:xfrm>
            <a:off x="855275" y="2739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Jan Maas (You)</a:t>
            </a:r>
            <a:endParaRPr sz="700">
              <a:solidFill>
                <a:schemeClr val="lt1"/>
              </a:solidFill>
              <a:latin typeface="Open Sans Light"/>
              <a:ea typeface="Open Sans Light"/>
              <a:cs typeface="Open Sans Light"/>
              <a:sym typeface="Open Sans Light"/>
            </a:endParaRPr>
          </a:p>
        </p:txBody>
      </p:sp>
      <p:sp>
        <p:nvSpPr>
          <p:cNvPr id="542" name="Google Shape;542;p51"/>
          <p:cNvSpPr/>
          <p:nvPr/>
        </p:nvSpPr>
        <p:spPr>
          <a:xfrm>
            <a:off x="778875" y="2893025"/>
            <a:ext cx="1236000" cy="153900"/>
          </a:xfrm>
          <a:prstGeom prst="rect">
            <a:avLst/>
          </a:prstGeom>
          <a:solidFill>
            <a:srgbClr val="004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1"/>
          <p:cNvSpPr txBox="1"/>
          <p:nvPr/>
        </p:nvSpPr>
        <p:spPr>
          <a:xfrm>
            <a:off x="860713" y="2924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Humberto Ruiz</a:t>
            </a:r>
            <a:endParaRPr sz="700">
              <a:solidFill>
                <a:schemeClr val="lt1"/>
              </a:solidFill>
              <a:latin typeface="Open Sans Light"/>
              <a:ea typeface="Open Sans Light"/>
              <a:cs typeface="Open Sans Light"/>
              <a:sym typeface="Open Sans Light"/>
            </a:endParaRPr>
          </a:p>
        </p:txBody>
      </p:sp>
      <p:sp>
        <p:nvSpPr>
          <p:cNvPr id="544" name="Google Shape;544;p51"/>
          <p:cNvSpPr txBox="1"/>
          <p:nvPr/>
        </p:nvSpPr>
        <p:spPr>
          <a:xfrm>
            <a:off x="2584400" y="1800525"/>
            <a:ext cx="2034900" cy="169200"/>
          </a:xfrm>
          <a:prstGeom prst="rect">
            <a:avLst/>
          </a:prstGeom>
          <a:noFill/>
          <a:ln>
            <a:noFill/>
          </a:ln>
        </p:spPr>
        <p:txBody>
          <a:bodyPr anchorCtr="0" anchor="t" bIns="0" lIns="0" spcFirstLastPara="1" rIns="0" wrap="square" tIns="0">
            <a:spAutoFit/>
          </a:bodyPr>
          <a:lstStyle/>
          <a:p>
            <a:pPr indent="0" lvl="0" marL="0" rtl="0" algn="l">
              <a:spcBef>
                <a:spcPts val="1823"/>
              </a:spcBef>
              <a:spcAft>
                <a:spcPts val="0"/>
              </a:spcAft>
              <a:buNone/>
            </a:pPr>
            <a:r>
              <a:rPr b="1" lang="iw" sz="1100">
                <a:solidFill>
                  <a:schemeClr val="dk1"/>
                </a:solidFill>
                <a:latin typeface="Barlow"/>
                <a:ea typeface="Barlow"/>
                <a:cs typeface="Barlow"/>
                <a:sym typeface="Barlow"/>
              </a:rPr>
              <a:t>Humberto Ruiz</a:t>
            </a:r>
            <a:endParaRPr b="1" sz="1100">
              <a:latin typeface="Barlow"/>
              <a:ea typeface="Barlow"/>
              <a:cs typeface="Barlow"/>
              <a:sym typeface="Barlow"/>
            </a:endParaRPr>
          </a:p>
        </p:txBody>
      </p:sp>
      <p:pic>
        <p:nvPicPr>
          <p:cNvPr id="545" name="Google Shape;545;p51"/>
          <p:cNvPicPr preferRelativeResize="0"/>
          <p:nvPr/>
        </p:nvPicPr>
        <p:blipFill rotWithShape="1">
          <a:blip r:embed="rId4">
            <a:alphaModFix/>
          </a:blip>
          <a:srcRect b="20189" l="0" r="0" t="20183"/>
          <a:stretch/>
        </p:blipFill>
        <p:spPr>
          <a:xfrm>
            <a:off x="2244825" y="1782300"/>
            <a:ext cx="230400" cy="205500"/>
          </a:xfrm>
          <a:prstGeom prst="roundRect">
            <a:avLst>
              <a:gd fmla="val 16667" name="adj"/>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550" name="Shape 550"/>
        <p:cNvGrpSpPr/>
        <p:nvPr/>
      </p:nvGrpSpPr>
      <p:grpSpPr>
        <a:xfrm>
          <a:off x="0" y="0"/>
          <a:ext cx="0" cy="0"/>
          <a:chOff x="0" y="0"/>
          <a:chExt cx="0" cy="0"/>
        </a:xfrm>
      </p:grpSpPr>
      <p:sp>
        <p:nvSpPr>
          <p:cNvPr id="551" name="Google Shape;551;p52"/>
          <p:cNvSpPr/>
          <p:nvPr/>
        </p:nvSpPr>
        <p:spPr>
          <a:xfrm>
            <a:off x="414450" y="634450"/>
            <a:ext cx="8403900" cy="672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700">
                <a:latin typeface="Source Serif Pro"/>
                <a:ea typeface="Source Serif Pro"/>
                <a:cs typeface="Source Serif Pro"/>
                <a:sym typeface="Source Serif Pro"/>
              </a:rPr>
              <a:t>What is the revenue, conversions, and impressions for 2022 per platform?</a:t>
            </a:r>
            <a:endParaRPr sz="2700">
              <a:latin typeface="Source Serif Pro"/>
              <a:ea typeface="Source Serif Pro"/>
              <a:cs typeface="Source Serif Pro"/>
              <a:sym typeface="Source Serif Pro"/>
            </a:endParaRPr>
          </a:p>
        </p:txBody>
      </p:sp>
      <p:sp>
        <p:nvSpPr>
          <p:cNvPr id="552" name="Google Shape;552;p52"/>
          <p:cNvSpPr/>
          <p:nvPr/>
        </p:nvSpPr>
        <p:spPr>
          <a:xfrm>
            <a:off x="414455" y="290350"/>
            <a:ext cx="84039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800">
                <a:solidFill>
                  <a:srgbClr val="4E2D41"/>
                </a:solidFill>
                <a:latin typeface="Open Sans"/>
                <a:ea typeface="Open Sans"/>
                <a:cs typeface="Open Sans"/>
                <a:sym typeface="Open Sans"/>
              </a:rPr>
              <a:t>Let’s resolve Humberto’s request in one query!</a:t>
            </a:r>
            <a:endParaRPr b="1" sz="1800" u="none" cap="none" strike="noStrike">
              <a:solidFill>
                <a:srgbClr val="4E2D41"/>
              </a:solidFill>
              <a:latin typeface="Open Sans"/>
              <a:ea typeface="Open Sans"/>
              <a:cs typeface="Open Sans"/>
              <a:sym typeface="Open Sans"/>
            </a:endParaRPr>
          </a:p>
        </p:txBody>
      </p:sp>
      <p:sp>
        <p:nvSpPr>
          <p:cNvPr id="553" name="Google Shape;553;p52"/>
          <p:cNvSpPr/>
          <p:nvPr/>
        </p:nvSpPr>
        <p:spPr>
          <a:xfrm>
            <a:off x="478725" y="1721125"/>
            <a:ext cx="2666100" cy="31590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554" name="Google Shape;554;p52"/>
          <p:cNvSpPr/>
          <p:nvPr/>
        </p:nvSpPr>
        <p:spPr>
          <a:xfrm>
            <a:off x="625550" y="1942625"/>
            <a:ext cx="2387700" cy="25980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Humberto’s question was: </a:t>
            </a:r>
            <a:br>
              <a:rPr b="1" lang="iw" sz="1200">
                <a:solidFill>
                  <a:srgbClr val="4E2D41"/>
                </a:solidFill>
                <a:latin typeface="Open Sans"/>
                <a:ea typeface="Open Sans"/>
                <a:cs typeface="Open Sans"/>
                <a:sym typeface="Open Sans"/>
              </a:rPr>
            </a:br>
            <a:br>
              <a:rPr b="1" lang="iw" sz="1200">
                <a:solidFill>
                  <a:srgbClr val="4E2D41"/>
                </a:solidFill>
                <a:latin typeface="Open Sans"/>
                <a:ea typeface="Open Sans"/>
                <a:cs typeface="Open Sans"/>
                <a:sym typeface="Open Sans"/>
              </a:rPr>
            </a:br>
            <a:r>
              <a:rPr b="1" lang="iw" sz="1200">
                <a:solidFill>
                  <a:srgbClr val="4E2D41"/>
                </a:solidFill>
                <a:latin typeface="Open Sans"/>
                <a:ea typeface="Open Sans"/>
                <a:cs typeface="Open Sans"/>
                <a:sym typeface="Open Sans"/>
              </a:rPr>
              <a:t>“</a:t>
            </a:r>
            <a:r>
              <a:rPr b="1" lang="iw" sz="1200">
                <a:solidFill>
                  <a:srgbClr val="4E2D41"/>
                </a:solidFill>
                <a:latin typeface="Open Sans"/>
                <a:ea typeface="Open Sans"/>
                <a:cs typeface="Open Sans"/>
                <a:sym typeface="Open Sans"/>
              </a:rPr>
              <a:t>Cecilia and sales leadership will not only ask about the revenue, but also the conversions and impressions for each platform. We only need this for 2022.”</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sz="1200">
              <a:solidFill>
                <a:schemeClr val="dk1"/>
              </a:solidFill>
              <a:latin typeface="Open Sans Light"/>
              <a:ea typeface="Open Sans Light"/>
              <a:cs typeface="Open Sans Light"/>
              <a:sym typeface="Open Sans Ligh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F5F5F0"/>
        </a:solidFill>
      </p:bgPr>
    </p:bg>
    <p:spTree>
      <p:nvGrpSpPr>
        <p:cNvPr id="559" name="Shape 559"/>
        <p:cNvGrpSpPr/>
        <p:nvPr/>
      </p:nvGrpSpPr>
      <p:grpSpPr>
        <a:xfrm>
          <a:off x="0" y="0"/>
          <a:ext cx="0" cy="0"/>
          <a:chOff x="0" y="0"/>
          <a:chExt cx="0" cy="0"/>
        </a:xfrm>
      </p:grpSpPr>
      <p:sp>
        <p:nvSpPr>
          <p:cNvPr id="560" name="Google Shape;560;p53"/>
          <p:cNvSpPr/>
          <p:nvPr/>
        </p:nvSpPr>
        <p:spPr>
          <a:xfrm>
            <a:off x="414450" y="634450"/>
            <a:ext cx="8403900" cy="672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700">
                <a:latin typeface="Source Serif Pro"/>
                <a:ea typeface="Source Serif Pro"/>
                <a:cs typeface="Source Serif Pro"/>
                <a:sym typeface="Source Serif Pro"/>
              </a:rPr>
              <a:t>Note writing down multiple metrics and WHERE</a:t>
            </a:r>
            <a:endParaRPr sz="2700">
              <a:latin typeface="Source Serif Pro"/>
              <a:ea typeface="Source Serif Pro"/>
              <a:cs typeface="Source Serif Pro"/>
              <a:sym typeface="Source Serif Pro"/>
            </a:endParaRPr>
          </a:p>
        </p:txBody>
      </p:sp>
      <p:sp>
        <p:nvSpPr>
          <p:cNvPr id="561" name="Google Shape;561;p53"/>
          <p:cNvSpPr/>
          <p:nvPr/>
        </p:nvSpPr>
        <p:spPr>
          <a:xfrm>
            <a:off x="414455" y="290350"/>
            <a:ext cx="84039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SzPts val="1100"/>
              <a:buNone/>
            </a:pPr>
            <a:r>
              <a:rPr b="1" lang="iw" sz="1800">
                <a:solidFill>
                  <a:srgbClr val="4E2D41"/>
                </a:solidFill>
                <a:latin typeface="Open Sans"/>
                <a:ea typeface="Open Sans"/>
                <a:cs typeface="Open Sans"/>
                <a:sym typeface="Open Sans"/>
              </a:rPr>
              <a:t>Showing how it’s done</a:t>
            </a:r>
            <a:endParaRPr b="1" sz="1800">
              <a:solidFill>
                <a:srgbClr val="4E2D41"/>
              </a:solidFill>
              <a:latin typeface="Open Sans"/>
              <a:ea typeface="Open Sans"/>
              <a:cs typeface="Open Sans"/>
              <a:sym typeface="Open Sans"/>
            </a:endParaRPr>
          </a:p>
        </p:txBody>
      </p:sp>
      <p:sp>
        <p:nvSpPr>
          <p:cNvPr id="562" name="Google Shape;562;p53"/>
          <p:cNvSpPr/>
          <p:nvPr/>
        </p:nvSpPr>
        <p:spPr>
          <a:xfrm>
            <a:off x="478725" y="1416325"/>
            <a:ext cx="2666100" cy="35238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563" name="Google Shape;563;p53"/>
          <p:cNvSpPr/>
          <p:nvPr/>
        </p:nvSpPr>
        <p:spPr>
          <a:xfrm>
            <a:off x="625550" y="1637825"/>
            <a:ext cx="2387700" cy="25980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1200">
                <a:solidFill>
                  <a:schemeClr val="dk1"/>
                </a:solidFill>
                <a:latin typeface="Open Sans Light"/>
                <a:ea typeface="Open Sans Light"/>
                <a:cs typeface="Open Sans Light"/>
                <a:sym typeface="Open Sans Light"/>
              </a:rPr>
              <a:t>Humberto’s question was: </a:t>
            </a:r>
            <a:br>
              <a:rPr b="1" lang="iw" sz="1200">
                <a:solidFill>
                  <a:srgbClr val="4E2D41"/>
                </a:solidFill>
                <a:latin typeface="Open Sans"/>
                <a:ea typeface="Open Sans"/>
                <a:cs typeface="Open Sans"/>
                <a:sym typeface="Open Sans"/>
              </a:rPr>
            </a:br>
            <a:br>
              <a:rPr b="1" lang="iw" sz="1200">
                <a:solidFill>
                  <a:srgbClr val="4E2D41"/>
                </a:solidFill>
                <a:latin typeface="Open Sans"/>
                <a:ea typeface="Open Sans"/>
                <a:cs typeface="Open Sans"/>
                <a:sym typeface="Open Sans"/>
              </a:rPr>
            </a:br>
            <a:r>
              <a:rPr b="1" lang="iw" sz="1200">
                <a:solidFill>
                  <a:srgbClr val="4E2D41"/>
                </a:solidFill>
                <a:latin typeface="Open Sans"/>
                <a:ea typeface="Open Sans"/>
                <a:cs typeface="Open Sans"/>
                <a:sym typeface="Open Sans"/>
              </a:rPr>
              <a:t>“Cecilia and sales leadership will not only ask about the revenue, but also the conversions and impressions for each platform. We only need this for 2022.”</a:t>
            </a:r>
            <a:endParaRPr b="1" sz="1200">
              <a:solidFill>
                <a:srgbClr val="4E2D41"/>
              </a:solidFill>
              <a:latin typeface="Open Sans"/>
              <a:ea typeface="Open Sans"/>
              <a:cs typeface="Open Sans"/>
              <a:sym typeface="Open Sans"/>
            </a:endParaRPr>
          </a:p>
          <a:p>
            <a:pPr indent="0" lvl="0" marL="0" marR="0" rtl="0" algn="l">
              <a:lnSpc>
                <a:spcPct val="130000"/>
              </a:lnSpc>
              <a:spcBef>
                <a:spcPts val="0"/>
              </a:spcBef>
              <a:spcAft>
                <a:spcPts val="0"/>
              </a:spcAft>
              <a:buNone/>
            </a:pPr>
            <a:r>
              <a:t/>
            </a:r>
            <a:endParaRPr sz="1200">
              <a:solidFill>
                <a:schemeClr val="dk1"/>
              </a:solidFill>
              <a:latin typeface="Open Sans Light"/>
              <a:ea typeface="Open Sans Light"/>
              <a:cs typeface="Open Sans Light"/>
              <a:sym typeface="Open Sans Light"/>
            </a:endParaRPr>
          </a:p>
        </p:txBody>
      </p:sp>
      <p:pic>
        <p:nvPicPr>
          <p:cNvPr id="564" name="Google Shape;564;p53"/>
          <p:cNvPicPr preferRelativeResize="0"/>
          <p:nvPr/>
        </p:nvPicPr>
        <p:blipFill>
          <a:blip r:embed="rId3">
            <a:alphaModFix/>
          </a:blip>
          <a:stretch>
            <a:fillRect/>
          </a:stretch>
        </p:blipFill>
        <p:spPr>
          <a:xfrm>
            <a:off x="3297225" y="1459750"/>
            <a:ext cx="4670012" cy="353135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569" name="Shape 569"/>
        <p:cNvGrpSpPr/>
        <p:nvPr/>
      </p:nvGrpSpPr>
      <p:grpSpPr>
        <a:xfrm>
          <a:off x="0" y="0"/>
          <a:ext cx="0" cy="0"/>
          <a:chOff x="0" y="0"/>
          <a:chExt cx="0" cy="0"/>
        </a:xfrm>
      </p:grpSpPr>
      <p:sp>
        <p:nvSpPr>
          <p:cNvPr id="570" name="Google Shape;570;p54"/>
          <p:cNvSpPr/>
          <p:nvPr/>
        </p:nvSpPr>
        <p:spPr>
          <a:xfrm>
            <a:off x="414450" y="634450"/>
            <a:ext cx="8253900" cy="672900"/>
          </a:xfrm>
          <a:prstGeom prst="rect">
            <a:avLst/>
          </a:prstGeom>
          <a:noFill/>
          <a:ln>
            <a:noFill/>
          </a:ln>
        </p:spPr>
        <p:txBody>
          <a:bodyPr anchorCtr="0" anchor="t" bIns="0" lIns="0" spcFirstLastPara="1" rIns="0" wrap="square" tIns="0">
            <a:noAutofit/>
          </a:bodyPr>
          <a:lstStyle/>
          <a:p>
            <a:pPr indent="0" lvl="0" marL="0" rtl="0" algn="l">
              <a:spcBef>
                <a:spcPts val="1823"/>
              </a:spcBef>
              <a:spcAft>
                <a:spcPts val="0"/>
              </a:spcAft>
              <a:buNone/>
            </a:pPr>
            <a:r>
              <a:rPr lang="iw" sz="2600">
                <a:solidFill>
                  <a:schemeClr val="dk1"/>
                </a:solidFill>
                <a:latin typeface="Source Serif Pro"/>
                <a:ea typeface="Source Serif Pro"/>
                <a:cs typeface="Source Serif Pro"/>
                <a:sym typeface="Source Serif Pro"/>
              </a:rPr>
              <a:t>In which area should we increase hiring?</a:t>
            </a:r>
            <a:endParaRPr sz="3000">
              <a:latin typeface="Source Serif Pro"/>
              <a:ea typeface="Source Serif Pro"/>
              <a:cs typeface="Source Serif Pro"/>
              <a:sym typeface="Source Serif Pro"/>
            </a:endParaRPr>
          </a:p>
        </p:txBody>
      </p:sp>
      <p:sp>
        <p:nvSpPr>
          <p:cNvPr id="571" name="Google Shape;571;p54"/>
          <p:cNvSpPr/>
          <p:nvPr/>
        </p:nvSpPr>
        <p:spPr>
          <a:xfrm>
            <a:off x="414446" y="290360"/>
            <a:ext cx="3711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rPr b="1" lang="iw" sz="1800">
                <a:solidFill>
                  <a:srgbClr val="4E2D41"/>
                </a:solidFill>
                <a:latin typeface="Open Sans"/>
                <a:ea typeface="Open Sans"/>
                <a:cs typeface="Open Sans"/>
                <a:sym typeface="Open Sans"/>
              </a:rPr>
              <a:t>Business Question</a:t>
            </a:r>
            <a:endParaRPr b="1" sz="1800" u="none" cap="none" strike="noStrike">
              <a:solidFill>
                <a:srgbClr val="4E2D41"/>
              </a:solidFill>
              <a:latin typeface="Open Sans"/>
              <a:ea typeface="Open Sans"/>
              <a:cs typeface="Open Sans"/>
              <a:sym typeface="Open Sans"/>
            </a:endParaRPr>
          </a:p>
        </p:txBody>
      </p:sp>
      <p:pic>
        <p:nvPicPr>
          <p:cNvPr id="572" name="Google Shape;572;p54"/>
          <p:cNvPicPr preferRelativeResize="0"/>
          <p:nvPr/>
        </p:nvPicPr>
        <p:blipFill>
          <a:blip r:embed="rId3">
            <a:alphaModFix/>
          </a:blip>
          <a:stretch>
            <a:fillRect/>
          </a:stretch>
        </p:blipFill>
        <p:spPr>
          <a:xfrm>
            <a:off x="-7900" y="1015125"/>
            <a:ext cx="6073550" cy="4268725"/>
          </a:xfrm>
          <a:prstGeom prst="rect">
            <a:avLst/>
          </a:prstGeom>
          <a:noFill/>
          <a:ln>
            <a:noFill/>
          </a:ln>
        </p:spPr>
      </p:pic>
      <p:sp>
        <p:nvSpPr>
          <p:cNvPr id="573" name="Google Shape;573;p54"/>
          <p:cNvSpPr/>
          <p:nvPr/>
        </p:nvSpPr>
        <p:spPr>
          <a:xfrm>
            <a:off x="2508202" y="1764065"/>
            <a:ext cx="880500" cy="242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4"/>
          <p:cNvSpPr/>
          <p:nvPr/>
        </p:nvSpPr>
        <p:spPr>
          <a:xfrm>
            <a:off x="2588666" y="3072473"/>
            <a:ext cx="2961300" cy="132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4"/>
          <p:cNvSpPr/>
          <p:nvPr/>
        </p:nvSpPr>
        <p:spPr>
          <a:xfrm>
            <a:off x="2139000" y="2951925"/>
            <a:ext cx="484800" cy="145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4"/>
          <p:cNvSpPr/>
          <p:nvPr/>
        </p:nvSpPr>
        <p:spPr>
          <a:xfrm>
            <a:off x="2666075" y="2843875"/>
            <a:ext cx="2806500" cy="1489200"/>
          </a:xfrm>
          <a:prstGeom prst="rect">
            <a:avLst/>
          </a:prstGeom>
          <a:noFill/>
          <a:ln>
            <a:noFill/>
          </a:ln>
        </p:spPr>
        <p:txBody>
          <a:bodyPr anchorCtr="0" anchor="t" bIns="0" lIns="0" spcFirstLastPara="1" rIns="0" wrap="square" tIns="0">
            <a:noAutofit/>
          </a:bodyPr>
          <a:lstStyle/>
          <a:p>
            <a:pPr indent="0" lvl="0" marL="0" rtl="0" algn="l">
              <a:spcBef>
                <a:spcPts val="1823"/>
              </a:spcBef>
              <a:spcAft>
                <a:spcPts val="0"/>
              </a:spcAft>
              <a:buClr>
                <a:schemeClr val="dk1"/>
              </a:buClr>
              <a:buSzPts val="1100"/>
              <a:buFont typeface="Arial"/>
              <a:buNone/>
            </a:pPr>
            <a:r>
              <a:rPr lang="iw" sz="900">
                <a:solidFill>
                  <a:schemeClr val="dk1"/>
                </a:solidFill>
                <a:latin typeface="Barlow Light"/>
                <a:ea typeface="Barlow Light"/>
                <a:cs typeface="Barlow Light"/>
                <a:sym typeface="Barlow Light"/>
              </a:rPr>
              <a:t>Hi Jan,</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That’s perfect. This is a really powerful narrative, that gives us a sense how many employees we should allocate overall to Facebook and Instagram, so we can grow more effectively. Cecilia will love it.</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I’m expecting some follow-up questions after the meeting, will message you in the coming days!</a:t>
            </a:r>
            <a:br>
              <a:rPr lang="iw" sz="900">
                <a:solidFill>
                  <a:schemeClr val="dk1"/>
                </a:solidFill>
                <a:latin typeface="Barlow Light"/>
                <a:ea typeface="Barlow Light"/>
                <a:cs typeface="Barlow Light"/>
                <a:sym typeface="Barlow Light"/>
              </a:rPr>
            </a:br>
            <a:br>
              <a:rPr lang="iw" sz="900">
                <a:solidFill>
                  <a:schemeClr val="dk1"/>
                </a:solidFill>
                <a:latin typeface="Barlow Light"/>
                <a:ea typeface="Barlow Light"/>
                <a:cs typeface="Barlow Light"/>
                <a:sym typeface="Barlow Light"/>
              </a:rPr>
            </a:br>
            <a:r>
              <a:rPr lang="iw" sz="900">
                <a:solidFill>
                  <a:schemeClr val="dk1"/>
                </a:solidFill>
                <a:latin typeface="Barlow Light"/>
                <a:ea typeface="Barlow Light"/>
                <a:cs typeface="Barlow Light"/>
                <a:sym typeface="Barlow Light"/>
              </a:rPr>
              <a:t>Enjoy your evening!</a:t>
            </a:r>
            <a:endParaRPr sz="900">
              <a:solidFill>
                <a:schemeClr val="dk1"/>
              </a:solidFill>
              <a:latin typeface="Barlow Light"/>
              <a:ea typeface="Barlow Light"/>
              <a:cs typeface="Barlow Light"/>
              <a:sym typeface="Barlow Light"/>
            </a:endParaRPr>
          </a:p>
          <a:p>
            <a:pPr indent="0" lvl="0" marL="0" rtl="0" algn="l">
              <a:spcBef>
                <a:spcPts val="1823"/>
              </a:spcBef>
              <a:spcAft>
                <a:spcPts val="0"/>
              </a:spcAft>
              <a:buNone/>
            </a:pPr>
            <a:r>
              <a:t/>
            </a:r>
            <a:endParaRPr sz="900">
              <a:solidFill>
                <a:schemeClr val="dk1"/>
              </a:solidFill>
              <a:latin typeface="Barlow Light"/>
              <a:ea typeface="Barlow Light"/>
              <a:cs typeface="Barlow Light"/>
              <a:sym typeface="Barlow Light"/>
            </a:endParaRPr>
          </a:p>
        </p:txBody>
      </p:sp>
      <p:sp>
        <p:nvSpPr>
          <p:cNvPr id="577" name="Google Shape;577;p54"/>
          <p:cNvSpPr/>
          <p:nvPr/>
        </p:nvSpPr>
        <p:spPr>
          <a:xfrm>
            <a:off x="529250" y="1718025"/>
            <a:ext cx="991500" cy="3342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4"/>
          <p:cNvSpPr txBox="1"/>
          <p:nvPr/>
        </p:nvSpPr>
        <p:spPr>
          <a:xfrm>
            <a:off x="529250" y="1808175"/>
            <a:ext cx="1075800" cy="153900"/>
          </a:xfrm>
          <a:prstGeom prst="rect">
            <a:avLst/>
          </a:prstGeom>
          <a:solidFill>
            <a:srgbClr val="440941"/>
          </a:solidFill>
          <a:ln>
            <a:noFill/>
          </a:ln>
        </p:spPr>
        <p:txBody>
          <a:bodyPr anchorCtr="0" anchor="t" bIns="0" lIns="0" spcFirstLastPara="1" rIns="0" wrap="square" tIns="0">
            <a:spAutoFit/>
          </a:bodyPr>
          <a:lstStyle/>
          <a:p>
            <a:pPr indent="0" lvl="0" marL="0" rtl="0" algn="l">
              <a:spcBef>
                <a:spcPts val="1823"/>
              </a:spcBef>
              <a:spcAft>
                <a:spcPts val="0"/>
              </a:spcAft>
              <a:buNone/>
            </a:pPr>
            <a:r>
              <a:rPr b="1" lang="iw" sz="1000">
                <a:solidFill>
                  <a:schemeClr val="lt1"/>
                </a:solidFill>
                <a:latin typeface="Barlow"/>
                <a:ea typeface="Barlow"/>
                <a:cs typeface="Barlow"/>
                <a:sym typeface="Barlow"/>
              </a:rPr>
              <a:t>Meta Platforms</a:t>
            </a:r>
            <a:endParaRPr b="1" sz="1000">
              <a:solidFill>
                <a:schemeClr val="lt1"/>
              </a:solidFill>
              <a:latin typeface="Barlow"/>
              <a:ea typeface="Barlow"/>
              <a:cs typeface="Barlow"/>
              <a:sym typeface="Barlow"/>
            </a:endParaRPr>
          </a:p>
        </p:txBody>
      </p:sp>
      <p:pic>
        <p:nvPicPr>
          <p:cNvPr id="579" name="Google Shape;579;p54"/>
          <p:cNvPicPr preferRelativeResize="0"/>
          <p:nvPr/>
        </p:nvPicPr>
        <p:blipFill rotWithShape="1">
          <a:blip r:embed="rId4">
            <a:alphaModFix/>
          </a:blip>
          <a:srcRect b="24113" l="0" r="0" t="8076"/>
          <a:stretch/>
        </p:blipFill>
        <p:spPr>
          <a:xfrm>
            <a:off x="2192650" y="2860225"/>
            <a:ext cx="377400" cy="3828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580" name="Google Shape;580;p54"/>
          <p:cNvPicPr preferRelativeResize="0"/>
          <p:nvPr/>
        </p:nvPicPr>
        <p:blipFill rotWithShape="1">
          <a:blip r:embed="rId5">
            <a:alphaModFix/>
          </a:blip>
          <a:srcRect b="20257" l="0" r="0" t="20251"/>
          <a:stretch/>
        </p:blipFill>
        <p:spPr>
          <a:xfrm>
            <a:off x="5319650" y="145277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581" name="Google Shape;581;p54"/>
          <p:cNvPicPr preferRelativeResize="0"/>
          <p:nvPr/>
        </p:nvPicPr>
        <p:blipFill rotWithShape="1">
          <a:blip r:embed="rId5">
            <a:alphaModFix/>
          </a:blip>
          <a:srcRect b="20257" l="0" r="0" t="20251"/>
          <a:stretch/>
        </p:blipFill>
        <p:spPr>
          <a:xfrm>
            <a:off x="589475" y="2708425"/>
            <a:ext cx="189600" cy="169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582" name="Google Shape;582;p54"/>
          <p:cNvPicPr preferRelativeResize="0"/>
          <p:nvPr/>
        </p:nvPicPr>
        <p:blipFill rotWithShape="1">
          <a:blip r:embed="rId4">
            <a:alphaModFix/>
          </a:blip>
          <a:srcRect b="20566" l="0" r="0" t="20572"/>
          <a:stretch/>
        </p:blipFill>
        <p:spPr>
          <a:xfrm>
            <a:off x="588875" y="2885975"/>
            <a:ext cx="190800" cy="1680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583" name="Google Shape;583;p54"/>
          <p:cNvSpPr/>
          <p:nvPr/>
        </p:nvSpPr>
        <p:spPr>
          <a:xfrm>
            <a:off x="538325" y="3078325"/>
            <a:ext cx="1075800" cy="2421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4"/>
          <p:cNvSpPr/>
          <p:nvPr/>
        </p:nvSpPr>
        <p:spPr>
          <a:xfrm>
            <a:off x="779675" y="2709725"/>
            <a:ext cx="1075800" cy="168000"/>
          </a:xfrm>
          <a:prstGeom prst="rect">
            <a:avLst/>
          </a:prstGeom>
          <a:solidFill>
            <a:srgbClr val="440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4"/>
          <p:cNvSpPr txBox="1"/>
          <p:nvPr/>
        </p:nvSpPr>
        <p:spPr>
          <a:xfrm>
            <a:off x="855275" y="2739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Jan Maas (You)</a:t>
            </a:r>
            <a:endParaRPr sz="700">
              <a:solidFill>
                <a:schemeClr val="lt1"/>
              </a:solidFill>
              <a:latin typeface="Open Sans Light"/>
              <a:ea typeface="Open Sans Light"/>
              <a:cs typeface="Open Sans Light"/>
              <a:sym typeface="Open Sans Light"/>
            </a:endParaRPr>
          </a:p>
        </p:txBody>
      </p:sp>
      <p:sp>
        <p:nvSpPr>
          <p:cNvPr id="586" name="Google Shape;586;p54"/>
          <p:cNvSpPr/>
          <p:nvPr/>
        </p:nvSpPr>
        <p:spPr>
          <a:xfrm>
            <a:off x="778875" y="2893025"/>
            <a:ext cx="1236000" cy="153900"/>
          </a:xfrm>
          <a:prstGeom prst="rect">
            <a:avLst/>
          </a:prstGeom>
          <a:solidFill>
            <a:srgbClr val="004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4"/>
          <p:cNvSpPr txBox="1"/>
          <p:nvPr/>
        </p:nvSpPr>
        <p:spPr>
          <a:xfrm>
            <a:off x="860713" y="2924175"/>
            <a:ext cx="1236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iw" sz="700">
                <a:solidFill>
                  <a:schemeClr val="lt1"/>
                </a:solidFill>
                <a:latin typeface="Open Sans Light"/>
                <a:ea typeface="Open Sans Light"/>
                <a:cs typeface="Open Sans Light"/>
                <a:sym typeface="Open Sans Light"/>
              </a:rPr>
              <a:t>Humberto Ruiz</a:t>
            </a:r>
            <a:endParaRPr sz="700">
              <a:solidFill>
                <a:schemeClr val="lt1"/>
              </a:solidFill>
              <a:latin typeface="Open Sans Light"/>
              <a:ea typeface="Open Sans Light"/>
              <a:cs typeface="Open Sans Light"/>
              <a:sym typeface="Open Sans Light"/>
            </a:endParaRPr>
          </a:p>
        </p:txBody>
      </p:sp>
      <p:sp>
        <p:nvSpPr>
          <p:cNvPr id="588" name="Google Shape;588;p54"/>
          <p:cNvSpPr/>
          <p:nvPr/>
        </p:nvSpPr>
        <p:spPr>
          <a:xfrm>
            <a:off x="5888925" y="1416325"/>
            <a:ext cx="2666100" cy="34860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589" name="Google Shape;589;p54"/>
          <p:cNvSpPr txBox="1"/>
          <p:nvPr/>
        </p:nvSpPr>
        <p:spPr>
          <a:xfrm>
            <a:off x="6067850" y="2479825"/>
            <a:ext cx="2318400" cy="13377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lang="iw" sz="1100">
                <a:latin typeface="Open Sans Light"/>
                <a:ea typeface="Open Sans Light"/>
                <a:cs typeface="Open Sans Light"/>
                <a:sym typeface="Open Sans Light"/>
              </a:rPr>
              <a:t>You’ve delivered an insight that shows a pattern that changes how people think about the business.</a:t>
            </a:r>
            <a:br>
              <a:rPr lang="iw" sz="1100">
                <a:latin typeface="Open Sans Light"/>
                <a:ea typeface="Open Sans Light"/>
                <a:cs typeface="Open Sans Light"/>
                <a:sym typeface="Open Sans Light"/>
              </a:rPr>
            </a:br>
            <a:br>
              <a:rPr lang="iw" sz="1100">
                <a:latin typeface="Open Sans Light"/>
                <a:ea typeface="Open Sans Light"/>
                <a:cs typeface="Open Sans Light"/>
                <a:sym typeface="Open Sans Light"/>
              </a:rPr>
            </a:br>
            <a:r>
              <a:rPr lang="iw" sz="1100">
                <a:latin typeface="Open Sans Light"/>
                <a:ea typeface="Open Sans Light"/>
                <a:cs typeface="Open Sans Light"/>
                <a:sym typeface="Open Sans Light"/>
              </a:rPr>
              <a:t>In the next session, we’ll go deeper into these elements in the inevitable follow-up questions!</a:t>
            </a:r>
            <a:endParaRPr sz="1100">
              <a:latin typeface="Open Sans Light"/>
              <a:ea typeface="Open Sans Light"/>
              <a:cs typeface="Open Sans Light"/>
              <a:sym typeface="Open Sans Light"/>
            </a:endParaRPr>
          </a:p>
        </p:txBody>
      </p:sp>
      <p:sp>
        <p:nvSpPr>
          <p:cNvPr id="590" name="Google Shape;590;p54"/>
          <p:cNvSpPr/>
          <p:nvPr/>
        </p:nvSpPr>
        <p:spPr>
          <a:xfrm>
            <a:off x="6035750" y="1637825"/>
            <a:ext cx="23877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200">
                <a:solidFill>
                  <a:srgbClr val="4E2D41"/>
                </a:solidFill>
                <a:latin typeface="Open Sans"/>
                <a:ea typeface="Open Sans"/>
                <a:cs typeface="Open Sans"/>
                <a:sym typeface="Open Sans"/>
              </a:rPr>
              <a:t>Well done! Your manager has all the insights to present his proposal</a:t>
            </a:r>
            <a:endParaRPr b="1" sz="1200" u="none" cap="none" strike="noStrike">
              <a:solidFill>
                <a:srgbClr val="4E2D41"/>
              </a:solidFill>
              <a:latin typeface="Open Sans"/>
              <a:ea typeface="Open Sans"/>
              <a:cs typeface="Open Sans"/>
              <a:sym typeface="Open Sans"/>
            </a:endParaRPr>
          </a:p>
        </p:txBody>
      </p:sp>
      <p:sp>
        <p:nvSpPr>
          <p:cNvPr id="591" name="Google Shape;591;p54"/>
          <p:cNvSpPr txBox="1"/>
          <p:nvPr/>
        </p:nvSpPr>
        <p:spPr>
          <a:xfrm>
            <a:off x="2584400" y="1800525"/>
            <a:ext cx="2034900" cy="169200"/>
          </a:xfrm>
          <a:prstGeom prst="rect">
            <a:avLst/>
          </a:prstGeom>
          <a:noFill/>
          <a:ln>
            <a:noFill/>
          </a:ln>
        </p:spPr>
        <p:txBody>
          <a:bodyPr anchorCtr="0" anchor="t" bIns="0" lIns="0" spcFirstLastPara="1" rIns="0" wrap="square" tIns="0">
            <a:spAutoFit/>
          </a:bodyPr>
          <a:lstStyle/>
          <a:p>
            <a:pPr indent="0" lvl="0" marL="0" rtl="0" algn="l">
              <a:spcBef>
                <a:spcPts val="1823"/>
              </a:spcBef>
              <a:spcAft>
                <a:spcPts val="0"/>
              </a:spcAft>
              <a:buNone/>
            </a:pPr>
            <a:r>
              <a:rPr b="1" lang="iw" sz="1100">
                <a:solidFill>
                  <a:schemeClr val="dk1"/>
                </a:solidFill>
                <a:latin typeface="Barlow"/>
                <a:ea typeface="Barlow"/>
                <a:cs typeface="Barlow"/>
                <a:sym typeface="Barlow"/>
              </a:rPr>
              <a:t>Humberto Ruiz</a:t>
            </a:r>
            <a:endParaRPr b="1" sz="1100">
              <a:latin typeface="Barlow"/>
              <a:ea typeface="Barlow"/>
              <a:cs typeface="Barlow"/>
              <a:sym typeface="Barlow"/>
            </a:endParaRPr>
          </a:p>
        </p:txBody>
      </p:sp>
      <p:pic>
        <p:nvPicPr>
          <p:cNvPr id="592" name="Google Shape;592;p54"/>
          <p:cNvPicPr preferRelativeResize="0"/>
          <p:nvPr/>
        </p:nvPicPr>
        <p:blipFill rotWithShape="1">
          <a:blip r:embed="rId4">
            <a:alphaModFix/>
          </a:blip>
          <a:srcRect b="20189" l="0" r="0" t="20183"/>
          <a:stretch/>
        </p:blipFill>
        <p:spPr>
          <a:xfrm>
            <a:off x="2244825" y="1782300"/>
            <a:ext cx="230400" cy="205500"/>
          </a:xfrm>
          <a:prstGeom prst="roundRect">
            <a:avLst>
              <a:gd fmla="val 16667" name="adj"/>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102" name="Shape 102"/>
        <p:cNvGrpSpPr/>
        <p:nvPr/>
      </p:nvGrpSpPr>
      <p:grpSpPr>
        <a:xfrm>
          <a:off x="0" y="0"/>
          <a:ext cx="0" cy="0"/>
          <a:chOff x="0" y="0"/>
          <a:chExt cx="0" cy="0"/>
        </a:xfrm>
      </p:grpSpPr>
      <p:sp>
        <p:nvSpPr>
          <p:cNvPr id="103" name="Google Shape;103;p19"/>
          <p:cNvSpPr txBox="1"/>
          <p:nvPr/>
        </p:nvSpPr>
        <p:spPr>
          <a:xfrm>
            <a:off x="2382150" y="3799093"/>
            <a:ext cx="4230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sz="1800">
                <a:latin typeface="Source Serif Pro"/>
                <a:ea typeface="Source Serif Pro"/>
                <a:cs typeface="Source Serif Pro"/>
                <a:sym typeface="Source Serif Pro"/>
              </a:rPr>
              <a:t>Today’s topic: Helping Instagram grow</a:t>
            </a:r>
            <a:endParaRPr i="1" sz="1800">
              <a:latin typeface="Source Serif Pro"/>
              <a:ea typeface="Source Serif Pro"/>
              <a:cs typeface="Source Serif Pro"/>
              <a:sym typeface="Source Serif Pro"/>
            </a:endParaRPr>
          </a:p>
        </p:txBody>
      </p:sp>
      <p:sp>
        <p:nvSpPr>
          <p:cNvPr id="104" name="Google Shape;104;p19"/>
          <p:cNvSpPr/>
          <p:nvPr/>
        </p:nvSpPr>
        <p:spPr>
          <a:xfrm>
            <a:off x="2137500" y="537829"/>
            <a:ext cx="4869000" cy="562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lang="iw" sz="3000">
                <a:latin typeface="Source Serif Pro"/>
                <a:ea typeface="Source Serif Pro"/>
                <a:cs typeface="Source Serif Pro"/>
                <a:sym typeface="Source Serif Pro"/>
              </a:rPr>
              <a:t>DA103 Business Cases</a:t>
            </a:r>
            <a:endParaRPr sz="3000">
              <a:latin typeface="Source Serif Pro"/>
              <a:ea typeface="Source Serif Pro"/>
              <a:cs typeface="Source Serif Pro"/>
              <a:sym typeface="Source Serif Pro"/>
            </a:endParaRPr>
          </a:p>
        </p:txBody>
      </p:sp>
      <p:pic>
        <p:nvPicPr>
          <p:cNvPr id="105" name="Google Shape;105;p19"/>
          <p:cNvPicPr preferRelativeResize="0"/>
          <p:nvPr/>
        </p:nvPicPr>
        <p:blipFill>
          <a:blip r:embed="rId3">
            <a:alphaModFix amt="28000"/>
          </a:blip>
          <a:stretch>
            <a:fillRect/>
          </a:stretch>
        </p:blipFill>
        <p:spPr>
          <a:xfrm>
            <a:off x="356753" y="4582707"/>
            <a:ext cx="1013601" cy="305375"/>
          </a:xfrm>
          <a:prstGeom prst="rect">
            <a:avLst/>
          </a:prstGeom>
          <a:noFill/>
          <a:ln>
            <a:noFill/>
          </a:ln>
        </p:spPr>
      </p:pic>
      <p:sp>
        <p:nvSpPr>
          <p:cNvPr id="106" name="Google Shape;106;p19"/>
          <p:cNvSpPr/>
          <p:nvPr/>
        </p:nvSpPr>
        <p:spPr>
          <a:xfrm>
            <a:off x="2711902" y="1730700"/>
            <a:ext cx="1932000" cy="1598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txBox="1"/>
          <p:nvPr/>
        </p:nvSpPr>
        <p:spPr>
          <a:xfrm>
            <a:off x="919548" y="2633289"/>
            <a:ext cx="94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a:solidFill>
                  <a:srgbClr val="5B5B5B"/>
                </a:solidFill>
                <a:latin typeface="Source Serif Pro"/>
                <a:ea typeface="Source Serif Pro"/>
                <a:cs typeface="Source Serif Pro"/>
                <a:sym typeface="Source Serif Pro"/>
              </a:rPr>
              <a:t>Week 1</a:t>
            </a:r>
            <a:endParaRPr i="1">
              <a:solidFill>
                <a:srgbClr val="5B5B5B"/>
              </a:solidFill>
              <a:latin typeface="Source Serif Pro"/>
              <a:ea typeface="Source Serif Pro"/>
              <a:cs typeface="Source Serif Pro"/>
              <a:sym typeface="Source Serif Pro"/>
            </a:endParaRPr>
          </a:p>
        </p:txBody>
      </p:sp>
      <p:sp>
        <p:nvSpPr>
          <p:cNvPr id="108" name="Google Shape;108;p19"/>
          <p:cNvSpPr txBox="1"/>
          <p:nvPr/>
        </p:nvSpPr>
        <p:spPr>
          <a:xfrm>
            <a:off x="3166025" y="2633289"/>
            <a:ext cx="94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a:solidFill>
                  <a:srgbClr val="5B5B5B"/>
                </a:solidFill>
                <a:latin typeface="Source Serif Pro"/>
                <a:ea typeface="Source Serif Pro"/>
                <a:cs typeface="Source Serif Pro"/>
                <a:sym typeface="Source Serif Pro"/>
              </a:rPr>
              <a:t>Week 2</a:t>
            </a:r>
            <a:endParaRPr i="1">
              <a:solidFill>
                <a:srgbClr val="5B5B5B"/>
              </a:solidFill>
              <a:latin typeface="Source Serif Pro"/>
              <a:ea typeface="Source Serif Pro"/>
              <a:cs typeface="Source Serif Pro"/>
              <a:sym typeface="Source Serif Pro"/>
            </a:endParaRPr>
          </a:p>
        </p:txBody>
      </p:sp>
      <p:sp>
        <p:nvSpPr>
          <p:cNvPr id="109" name="Google Shape;109;p19"/>
          <p:cNvSpPr txBox="1"/>
          <p:nvPr/>
        </p:nvSpPr>
        <p:spPr>
          <a:xfrm>
            <a:off x="5042503" y="2633289"/>
            <a:ext cx="94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a:solidFill>
                  <a:srgbClr val="5B5B5B"/>
                </a:solidFill>
                <a:latin typeface="Source Serif Pro"/>
                <a:ea typeface="Source Serif Pro"/>
                <a:cs typeface="Source Serif Pro"/>
                <a:sym typeface="Source Serif Pro"/>
              </a:rPr>
              <a:t>Week 3</a:t>
            </a:r>
            <a:endParaRPr i="1">
              <a:solidFill>
                <a:srgbClr val="5B5B5B"/>
              </a:solidFill>
              <a:latin typeface="Source Serif Pro"/>
              <a:ea typeface="Source Serif Pro"/>
              <a:cs typeface="Source Serif Pro"/>
              <a:sym typeface="Source Serif Pro"/>
            </a:endParaRPr>
          </a:p>
        </p:txBody>
      </p:sp>
      <p:sp>
        <p:nvSpPr>
          <p:cNvPr id="110" name="Google Shape;110;p19"/>
          <p:cNvSpPr txBox="1"/>
          <p:nvPr/>
        </p:nvSpPr>
        <p:spPr>
          <a:xfrm>
            <a:off x="7129419" y="2653802"/>
            <a:ext cx="94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a:solidFill>
                  <a:srgbClr val="5B5B5B"/>
                </a:solidFill>
                <a:latin typeface="Source Serif Pro"/>
                <a:ea typeface="Source Serif Pro"/>
                <a:cs typeface="Source Serif Pro"/>
                <a:sym typeface="Source Serif Pro"/>
              </a:rPr>
              <a:t>Week 4</a:t>
            </a:r>
            <a:endParaRPr i="1">
              <a:solidFill>
                <a:srgbClr val="5B5B5B"/>
              </a:solidFill>
              <a:latin typeface="Source Serif Pro"/>
              <a:ea typeface="Source Serif Pro"/>
              <a:cs typeface="Source Serif Pro"/>
              <a:sym typeface="Source Serif Pro"/>
            </a:endParaRPr>
          </a:p>
        </p:txBody>
      </p:sp>
      <p:pic>
        <p:nvPicPr>
          <p:cNvPr id="111" name="Google Shape;111;p19"/>
          <p:cNvPicPr preferRelativeResize="0"/>
          <p:nvPr/>
        </p:nvPicPr>
        <p:blipFill>
          <a:blip r:embed="rId4">
            <a:alphaModFix/>
          </a:blip>
          <a:stretch>
            <a:fillRect/>
          </a:stretch>
        </p:blipFill>
        <p:spPr>
          <a:xfrm>
            <a:off x="579125" y="1840500"/>
            <a:ext cx="1625549" cy="914374"/>
          </a:xfrm>
          <a:prstGeom prst="rect">
            <a:avLst/>
          </a:prstGeom>
          <a:noFill/>
          <a:ln>
            <a:noFill/>
          </a:ln>
        </p:spPr>
      </p:pic>
      <p:pic>
        <p:nvPicPr>
          <p:cNvPr id="112" name="Google Shape;112;p19"/>
          <p:cNvPicPr preferRelativeResize="0"/>
          <p:nvPr/>
        </p:nvPicPr>
        <p:blipFill>
          <a:blip r:embed="rId5">
            <a:alphaModFix/>
          </a:blip>
          <a:stretch>
            <a:fillRect/>
          </a:stretch>
        </p:blipFill>
        <p:spPr>
          <a:xfrm>
            <a:off x="3015670" y="1947415"/>
            <a:ext cx="1245399" cy="700551"/>
          </a:xfrm>
          <a:prstGeom prst="rect">
            <a:avLst/>
          </a:prstGeom>
          <a:noFill/>
          <a:ln>
            <a:noFill/>
          </a:ln>
        </p:spPr>
      </p:pic>
      <p:pic>
        <p:nvPicPr>
          <p:cNvPr id="113" name="Google Shape;113;p19"/>
          <p:cNvPicPr preferRelativeResize="0"/>
          <p:nvPr/>
        </p:nvPicPr>
        <p:blipFill>
          <a:blip r:embed="rId6">
            <a:alphaModFix/>
          </a:blip>
          <a:stretch>
            <a:fillRect/>
          </a:stretch>
        </p:blipFill>
        <p:spPr>
          <a:xfrm>
            <a:off x="4864936" y="1767825"/>
            <a:ext cx="1486663" cy="1059750"/>
          </a:xfrm>
          <a:prstGeom prst="rect">
            <a:avLst/>
          </a:prstGeom>
          <a:noFill/>
          <a:ln>
            <a:noFill/>
          </a:ln>
        </p:spPr>
      </p:pic>
      <p:pic>
        <p:nvPicPr>
          <p:cNvPr id="114" name="Google Shape;114;p19"/>
          <p:cNvPicPr preferRelativeResize="0"/>
          <p:nvPr/>
        </p:nvPicPr>
        <p:blipFill>
          <a:blip r:embed="rId6">
            <a:alphaModFix/>
          </a:blip>
          <a:stretch>
            <a:fillRect/>
          </a:stretch>
        </p:blipFill>
        <p:spPr>
          <a:xfrm>
            <a:off x="6961336" y="1767813"/>
            <a:ext cx="1486663" cy="10597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325"/>
        </a:solidFill>
      </p:bgPr>
    </p:bg>
    <p:spTree>
      <p:nvGrpSpPr>
        <p:cNvPr id="597" name="Shape 597"/>
        <p:cNvGrpSpPr/>
        <p:nvPr/>
      </p:nvGrpSpPr>
      <p:grpSpPr>
        <a:xfrm>
          <a:off x="0" y="0"/>
          <a:ext cx="0" cy="0"/>
          <a:chOff x="0" y="0"/>
          <a:chExt cx="0" cy="0"/>
        </a:xfrm>
      </p:grpSpPr>
      <p:sp>
        <p:nvSpPr>
          <p:cNvPr id="598" name="Google Shape;598;p55"/>
          <p:cNvSpPr/>
          <p:nvPr/>
        </p:nvSpPr>
        <p:spPr>
          <a:xfrm>
            <a:off x="630112" y="610075"/>
            <a:ext cx="2479200" cy="9906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None/>
            </a:pPr>
            <a:r>
              <a:rPr lang="iw" sz="3200">
                <a:solidFill>
                  <a:srgbClr val="A9F696"/>
                </a:solidFill>
                <a:latin typeface="Source Serif Pro"/>
                <a:ea typeface="Source Serif Pro"/>
                <a:cs typeface="Source Serif Pro"/>
                <a:sym typeface="Source Serif Pro"/>
              </a:rPr>
              <a:t>Wrap-up</a:t>
            </a:r>
            <a:endParaRPr sz="3200" u="none" cap="none" strike="noStrike">
              <a:solidFill>
                <a:srgbClr val="A9F696"/>
              </a:solidFill>
              <a:latin typeface="Source Serif Pro"/>
              <a:ea typeface="Source Serif Pro"/>
              <a:cs typeface="Source Serif Pro"/>
              <a:sym typeface="Source Serif Pro"/>
            </a:endParaRPr>
          </a:p>
        </p:txBody>
      </p:sp>
      <p:sp>
        <p:nvSpPr>
          <p:cNvPr id="599" name="Google Shape;599;p55"/>
          <p:cNvSpPr/>
          <p:nvPr/>
        </p:nvSpPr>
        <p:spPr>
          <a:xfrm>
            <a:off x="630100" y="1600675"/>
            <a:ext cx="3923700" cy="1628700"/>
          </a:xfrm>
          <a:prstGeom prst="rect">
            <a:avLst/>
          </a:prstGeom>
          <a:noFill/>
          <a:ln>
            <a:noFill/>
          </a:ln>
        </p:spPr>
        <p:txBody>
          <a:bodyPr anchorCtr="0" anchor="t" bIns="0" lIns="0" spcFirstLastPara="1" rIns="0" wrap="square" tIns="0">
            <a:noAutofit/>
          </a:bodyPr>
          <a:lstStyle/>
          <a:p>
            <a:pPr indent="-165100" lvl="0" marL="190500" marR="0" rtl="0" algn="l">
              <a:lnSpc>
                <a:spcPct val="115000"/>
              </a:lnSpc>
              <a:spcBef>
                <a:spcPts val="0"/>
              </a:spcBef>
              <a:spcAft>
                <a:spcPts val="0"/>
              </a:spcAft>
              <a:buClr>
                <a:schemeClr val="lt1"/>
              </a:buClr>
              <a:buSzPts val="1400"/>
              <a:buFont typeface="Open Sans"/>
              <a:buChar char="•"/>
            </a:pPr>
            <a:r>
              <a:rPr lang="iw">
                <a:solidFill>
                  <a:schemeClr val="lt1"/>
                </a:solidFill>
                <a:latin typeface="Open Sans"/>
                <a:ea typeface="Open Sans"/>
                <a:cs typeface="Open Sans"/>
                <a:sym typeface="Open Sans"/>
              </a:rPr>
              <a:t>Campus material is live and available 24/7.</a:t>
            </a:r>
            <a:endParaRPr>
              <a:solidFill>
                <a:schemeClr val="lt1"/>
              </a:solidFill>
              <a:latin typeface="Open Sans"/>
              <a:ea typeface="Open Sans"/>
              <a:cs typeface="Open Sans"/>
              <a:sym typeface="Open Sans"/>
            </a:endParaRPr>
          </a:p>
          <a:p>
            <a:pPr indent="-165100" lvl="0" marL="190500" marR="0" rtl="0" algn="l">
              <a:lnSpc>
                <a:spcPct val="115000"/>
              </a:lnSpc>
              <a:spcBef>
                <a:spcPts val="1000"/>
              </a:spcBef>
              <a:spcAft>
                <a:spcPts val="0"/>
              </a:spcAft>
              <a:buClr>
                <a:schemeClr val="lt1"/>
              </a:buClr>
              <a:buSzPts val="1400"/>
              <a:buFont typeface="Open Sans"/>
              <a:buChar char="•"/>
            </a:pPr>
            <a:r>
              <a:rPr lang="iw">
                <a:solidFill>
                  <a:schemeClr val="lt1"/>
                </a:solidFill>
                <a:latin typeface="Open Sans"/>
                <a:ea typeface="Open Sans"/>
                <a:cs typeface="Open Sans"/>
                <a:sym typeface="Open Sans"/>
              </a:rPr>
              <a:t>Use Chat Bubble as much as you need!</a:t>
            </a:r>
            <a:endParaRPr>
              <a:solidFill>
                <a:schemeClr val="lt1"/>
              </a:solidFill>
              <a:latin typeface="Open Sans"/>
              <a:ea typeface="Open Sans"/>
              <a:cs typeface="Open Sans"/>
              <a:sym typeface="Open Sans"/>
            </a:endParaRPr>
          </a:p>
          <a:p>
            <a:pPr indent="-165100" lvl="0" marL="190500" marR="0" rtl="0" algn="l">
              <a:lnSpc>
                <a:spcPct val="115000"/>
              </a:lnSpc>
              <a:spcBef>
                <a:spcPts val="1000"/>
              </a:spcBef>
              <a:spcAft>
                <a:spcPts val="0"/>
              </a:spcAft>
              <a:buClr>
                <a:schemeClr val="lt1"/>
              </a:buClr>
              <a:buSzPts val="1400"/>
              <a:buFont typeface="Open Sans"/>
              <a:buChar char="•"/>
            </a:pPr>
            <a:r>
              <a:rPr lang="iw">
                <a:solidFill>
                  <a:schemeClr val="lt1"/>
                </a:solidFill>
                <a:latin typeface="Open Sans"/>
                <a:ea typeface="Open Sans"/>
                <a:cs typeface="Open Sans"/>
                <a:sym typeface="Open Sans"/>
              </a:rPr>
              <a:t>Reach out w/ questions via Slack.</a:t>
            </a:r>
            <a:endParaRPr>
              <a:solidFill>
                <a:schemeClr val="lt1"/>
              </a:solidFill>
              <a:latin typeface="Open Sans"/>
              <a:ea typeface="Open Sans"/>
              <a:cs typeface="Open Sans"/>
              <a:sym typeface="Open Sans"/>
            </a:endParaRPr>
          </a:p>
          <a:p>
            <a:pPr indent="-165100" lvl="0" marL="190500" marR="0" rtl="0" algn="l">
              <a:lnSpc>
                <a:spcPct val="115000"/>
              </a:lnSpc>
              <a:spcBef>
                <a:spcPts val="1000"/>
              </a:spcBef>
              <a:spcAft>
                <a:spcPts val="1000"/>
              </a:spcAft>
              <a:buClr>
                <a:schemeClr val="lt1"/>
              </a:buClr>
              <a:buSzPts val="1400"/>
              <a:buFont typeface="Open Sans"/>
              <a:buChar char="•"/>
            </a:pPr>
            <a:r>
              <a:rPr lang="iw">
                <a:solidFill>
                  <a:schemeClr val="lt1"/>
                </a:solidFill>
                <a:latin typeface="Open Sans"/>
                <a:ea typeface="Open Sans"/>
                <a:cs typeface="Open Sans"/>
                <a:sym typeface="Open Sans"/>
              </a:rPr>
              <a:t>Next live session on Wednesday July </a:t>
            </a:r>
            <a:r>
              <a:rPr lang="iw">
                <a:solidFill>
                  <a:schemeClr val="lt1"/>
                </a:solidFill>
                <a:latin typeface="Open Sans"/>
                <a:ea typeface="Open Sans"/>
                <a:cs typeface="Open Sans"/>
                <a:sym typeface="Open Sans"/>
              </a:rPr>
              <a:t>19</a:t>
            </a:r>
            <a:r>
              <a:rPr lang="iw">
                <a:solidFill>
                  <a:schemeClr val="lt1"/>
                </a:solidFill>
                <a:latin typeface="Open Sans"/>
                <a:ea typeface="Open Sans"/>
                <a:cs typeface="Open Sans"/>
                <a:sym typeface="Open Sans"/>
              </a:rPr>
              <a:t>.</a:t>
            </a:r>
            <a:endParaRPr>
              <a:solidFill>
                <a:schemeClr val="lt1"/>
              </a:solidFill>
              <a:latin typeface="Open Sans"/>
              <a:ea typeface="Open Sans"/>
              <a:cs typeface="Open Sans"/>
              <a:sym typeface="Open Sans"/>
            </a:endParaRPr>
          </a:p>
        </p:txBody>
      </p:sp>
      <p:pic>
        <p:nvPicPr>
          <p:cNvPr id="600" name="Google Shape;600;p55"/>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pic>
        <p:nvPicPr>
          <p:cNvPr id="601" name="Google Shape;601;p55"/>
          <p:cNvPicPr preferRelativeResize="0"/>
          <p:nvPr/>
        </p:nvPicPr>
        <p:blipFill>
          <a:blip r:embed="rId4">
            <a:alphaModFix/>
          </a:blip>
          <a:stretch>
            <a:fillRect/>
          </a:stretch>
        </p:blipFill>
        <p:spPr>
          <a:xfrm>
            <a:off x="4768425" y="1176725"/>
            <a:ext cx="3831949" cy="2155475"/>
          </a:xfrm>
          <a:prstGeom prst="rect">
            <a:avLst/>
          </a:prstGeom>
          <a:noFill/>
          <a:ln>
            <a:noFill/>
          </a:ln>
        </p:spPr>
      </p:pic>
      <p:sp>
        <p:nvSpPr>
          <p:cNvPr id="602" name="Google Shape;602;p55"/>
          <p:cNvSpPr/>
          <p:nvPr/>
        </p:nvSpPr>
        <p:spPr>
          <a:xfrm>
            <a:off x="4680175" y="796350"/>
            <a:ext cx="819900" cy="705000"/>
          </a:xfrm>
          <a:prstGeom prst="rect">
            <a:avLst/>
          </a:prstGeom>
          <a:solidFill>
            <a:srgbClr val="193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5"/>
          <p:cNvSpPr/>
          <p:nvPr/>
        </p:nvSpPr>
        <p:spPr>
          <a:xfrm>
            <a:off x="7826542" y="2969569"/>
            <a:ext cx="819900" cy="705000"/>
          </a:xfrm>
          <a:prstGeom prst="rect">
            <a:avLst/>
          </a:prstGeom>
          <a:solidFill>
            <a:srgbClr val="193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608" name="Shape 608"/>
        <p:cNvGrpSpPr/>
        <p:nvPr/>
      </p:nvGrpSpPr>
      <p:grpSpPr>
        <a:xfrm>
          <a:off x="0" y="0"/>
          <a:ext cx="0" cy="0"/>
          <a:chOff x="0" y="0"/>
          <a:chExt cx="0" cy="0"/>
        </a:xfrm>
      </p:grpSpPr>
      <p:sp>
        <p:nvSpPr>
          <p:cNvPr id="609" name="Google Shape;609;p56"/>
          <p:cNvSpPr/>
          <p:nvPr/>
        </p:nvSpPr>
        <p:spPr>
          <a:xfrm>
            <a:off x="2711902" y="1730700"/>
            <a:ext cx="1932000" cy="1598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6"/>
          <p:cNvSpPr/>
          <p:nvPr/>
        </p:nvSpPr>
        <p:spPr>
          <a:xfrm>
            <a:off x="2137500" y="537829"/>
            <a:ext cx="4869000" cy="562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1823"/>
              </a:spcBef>
              <a:spcAft>
                <a:spcPts val="0"/>
              </a:spcAft>
              <a:buNone/>
            </a:pPr>
            <a:r>
              <a:rPr lang="iw" sz="3000">
                <a:latin typeface="Source Serif Pro"/>
                <a:ea typeface="Source Serif Pro"/>
                <a:cs typeface="Source Serif Pro"/>
                <a:sym typeface="Source Serif Pro"/>
              </a:rPr>
              <a:t>Next up…</a:t>
            </a:r>
            <a:endParaRPr sz="3000">
              <a:latin typeface="Source Serif Pro"/>
              <a:ea typeface="Source Serif Pro"/>
              <a:cs typeface="Source Serif Pro"/>
              <a:sym typeface="Source Serif Pro"/>
            </a:endParaRPr>
          </a:p>
        </p:txBody>
      </p:sp>
      <p:sp>
        <p:nvSpPr>
          <p:cNvPr id="611" name="Google Shape;611;p56"/>
          <p:cNvSpPr txBox="1"/>
          <p:nvPr/>
        </p:nvSpPr>
        <p:spPr>
          <a:xfrm>
            <a:off x="2382150" y="3799093"/>
            <a:ext cx="42303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sz="1800">
                <a:latin typeface="Source Serif Pro"/>
                <a:ea typeface="Source Serif Pro"/>
                <a:cs typeface="Source Serif Pro"/>
                <a:sym typeface="Source Serif Pro"/>
              </a:rPr>
              <a:t>Wednesday’s</a:t>
            </a:r>
            <a:r>
              <a:rPr i="1" lang="iw" sz="1800">
                <a:latin typeface="Source Serif Pro"/>
                <a:ea typeface="Source Serif Pro"/>
                <a:cs typeface="Source Serif Pro"/>
                <a:sym typeface="Source Serif Pro"/>
              </a:rPr>
              <a:t> case study: </a:t>
            </a:r>
            <a:br>
              <a:rPr i="1" lang="iw" sz="1800">
                <a:latin typeface="Source Serif Pro"/>
                <a:ea typeface="Source Serif Pro"/>
                <a:cs typeface="Source Serif Pro"/>
                <a:sym typeface="Source Serif Pro"/>
              </a:rPr>
            </a:br>
            <a:r>
              <a:rPr i="1" lang="iw" sz="1800">
                <a:latin typeface="Source Serif Pro"/>
                <a:ea typeface="Source Serif Pro"/>
                <a:cs typeface="Source Serif Pro"/>
                <a:sym typeface="Source Serif Pro"/>
              </a:rPr>
              <a:t>Helping Instagram grow</a:t>
            </a:r>
            <a:endParaRPr i="1" sz="1800">
              <a:latin typeface="Source Serif Pro"/>
              <a:ea typeface="Source Serif Pro"/>
              <a:cs typeface="Source Serif Pro"/>
              <a:sym typeface="Source Serif Pro"/>
            </a:endParaRPr>
          </a:p>
        </p:txBody>
      </p:sp>
      <p:pic>
        <p:nvPicPr>
          <p:cNvPr id="612" name="Google Shape;612;p56"/>
          <p:cNvPicPr preferRelativeResize="0"/>
          <p:nvPr/>
        </p:nvPicPr>
        <p:blipFill>
          <a:blip r:embed="rId3">
            <a:alphaModFix amt="28000"/>
          </a:blip>
          <a:stretch>
            <a:fillRect/>
          </a:stretch>
        </p:blipFill>
        <p:spPr>
          <a:xfrm>
            <a:off x="356753" y="4582707"/>
            <a:ext cx="1013601" cy="305375"/>
          </a:xfrm>
          <a:prstGeom prst="rect">
            <a:avLst/>
          </a:prstGeom>
          <a:noFill/>
          <a:ln>
            <a:noFill/>
          </a:ln>
        </p:spPr>
      </p:pic>
      <p:sp>
        <p:nvSpPr>
          <p:cNvPr id="613" name="Google Shape;613;p56"/>
          <p:cNvSpPr txBox="1"/>
          <p:nvPr/>
        </p:nvSpPr>
        <p:spPr>
          <a:xfrm>
            <a:off x="919548" y="2633289"/>
            <a:ext cx="94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a:solidFill>
                  <a:srgbClr val="5B5B5B"/>
                </a:solidFill>
                <a:latin typeface="Source Serif Pro"/>
                <a:ea typeface="Source Serif Pro"/>
                <a:cs typeface="Source Serif Pro"/>
                <a:sym typeface="Source Serif Pro"/>
              </a:rPr>
              <a:t>Week 1</a:t>
            </a:r>
            <a:endParaRPr i="1">
              <a:solidFill>
                <a:srgbClr val="5B5B5B"/>
              </a:solidFill>
              <a:latin typeface="Source Serif Pro"/>
              <a:ea typeface="Source Serif Pro"/>
              <a:cs typeface="Source Serif Pro"/>
              <a:sym typeface="Source Serif Pro"/>
            </a:endParaRPr>
          </a:p>
        </p:txBody>
      </p:sp>
      <p:sp>
        <p:nvSpPr>
          <p:cNvPr id="614" name="Google Shape;614;p56"/>
          <p:cNvSpPr txBox="1"/>
          <p:nvPr/>
        </p:nvSpPr>
        <p:spPr>
          <a:xfrm>
            <a:off x="3166025" y="2633289"/>
            <a:ext cx="94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a:solidFill>
                  <a:srgbClr val="5B5B5B"/>
                </a:solidFill>
                <a:latin typeface="Source Serif Pro"/>
                <a:ea typeface="Source Serif Pro"/>
                <a:cs typeface="Source Serif Pro"/>
                <a:sym typeface="Source Serif Pro"/>
              </a:rPr>
              <a:t>Week 2</a:t>
            </a:r>
            <a:endParaRPr i="1">
              <a:solidFill>
                <a:srgbClr val="5B5B5B"/>
              </a:solidFill>
              <a:latin typeface="Source Serif Pro"/>
              <a:ea typeface="Source Serif Pro"/>
              <a:cs typeface="Source Serif Pro"/>
              <a:sym typeface="Source Serif Pro"/>
            </a:endParaRPr>
          </a:p>
        </p:txBody>
      </p:sp>
      <p:sp>
        <p:nvSpPr>
          <p:cNvPr id="615" name="Google Shape;615;p56"/>
          <p:cNvSpPr txBox="1"/>
          <p:nvPr/>
        </p:nvSpPr>
        <p:spPr>
          <a:xfrm>
            <a:off x="5042503" y="2633289"/>
            <a:ext cx="94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a:solidFill>
                  <a:srgbClr val="5B5B5B"/>
                </a:solidFill>
                <a:latin typeface="Source Serif Pro"/>
                <a:ea typeface="Source Serif Pro"/>
                <a:cs typeface="Source Serif Pro"/>
                <a:sym typeface="Source Serif Pro"/>
              </a:rPr>
              <a:t>Week 3</a:t>
            </a:r>
            <a:endParaRPr i="1">
              <a:solidFill>
                <a:srgbClr val="5B5B5B"/>
              </a:solidFill>
              <a:latin typeface="Source Serif Pro"/>
              <a:ea typeface="Source Serif Pro"/>
              <a:cs typeface="Source Serif Pro"/>
              <a:sym typeface="Source Serif Pro"/>
            </a:endParaRPr>
          </a:p>
        </p:txBody>
      </p:sp>
      <p:sp>
        <p:nvSpPr>
          <p:cNvPr id="616" name="Google Shape;616;p56"/>
          <p:cNvSpPr txBox="1"/>
          <p:nvPr/>
        </p:nvSpPr>
        <p:spPr>
          <a:xfrm>
            <a:off x="7129419" y="2653802"/>
            <a:ext cx="94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iw">
                <a:solidFill>
                  <a:srgbClr val="5B5B5B"/>
                </a:solidFill>
                <a:latin typeface="Source Serif Pro"/>
                <a:ea typeface="Source Serif Pro"/>
                <a:cs typeface="Source Serif Pro"/>
                <a:sym typeface="Source Serif Pro"/>
              </a:rPr>
              <a:t>Week 4</a:t>
            </a:r>
            <a:endParaRPr i="1">
              <a:solidFill>
                <a:srgbClr val="5B5B5B"/>
              </a:solidFill>
              <a:latin typeface="Source Serif Pro"/>
              <a:ea typeface="Source Serif Pro"/>
              <a:cs typeface="Source Serif Pro"/>
              <a:sym typeface="Source Serif Pro"/>
            </a:endParaRPr>
          </a:p>
        </p:txBody>
      </p:sp>
      <p:pic>
        <p:nvPicPr>
          <p:cNvPr id="617" name="Google Shape;617;p56"/>
          <p:cNvPicPr preferRelativeResize="0"/>
          <p:nvPr/>
        </p:nvPicPr>
        <p:blipFill>
          <a:blip r:embed="rId4">
            <a:alphaModFix/>
          </a:blip>
          <a:stretch>
            <a:fillRect/>
          </a:stretch>
        </p:blipFill>
        <p:spPr>
          <a:xfrm>
            <a:off x="579125" y="1840500"/>
            <a:ext cx="1625549" cy="914374"/>
          </a:xfrm>
          <a:prstGeom prst="rect">
            <a:avLst/>
          </a:prstGeom>
          <a:noFill/>
          <a:ln>
            <a:noFill/>
          </a:ln>
        </p:spPr>
      </p:pic>
      <p:pic>
        <p:nvPicPr>
          <p:cNvPr id="618" name="Google Shape;618;p56"/>
          <p:cNvPicPr preferRelativeResize="0"/>
          <p:nvPr/>
        </p:nvPicPr>
        <p:blipFill>
          <a:blip r:embed="rId5">
            <a:alphaModFix/>
          </a:blip>
          <a:stretch>
            <a:fillRect/>
          </a:stretch>
        </p:blipFill>
        <p:spPr>
          <a:xfrm>
            <a:off x="3015670" y="1947415"/>
            <a:ext cx="1245399" cy="700551"/>
          </a:xfrm>
          <a:prstGeom prst="rect">
            <a:avLst/>
          </a:prstGeom>
          <a:noFill/>
          <a:ln>
            <a:noFill/>
          </a:ln>
        </p:spPr>
      </p:pic>
      <p:pic>
        <p:nvPicPr>
          <p:cNvPr id="619" name="Google Shape;619;p56"/>
          <p:cNvPicPr preferRelativeResize="0"/>
          <p:nvPr/>
        </p:nvPicPr>
        <p:blipFill>
          <a:blip r:embed="rId6">
            <a:alphaModFix/>
          </a:blip>
          <a:stretch>
            <a:fillRect/>
          </a:stretch>
        </p:blipFill>
        <p:spPr>
          <a:xfrm>
            <a:off x="4864936" y="1767825"/>
            <a:ext cx="1486663" cy="1059750"/>
          </a:xfrm>
          <a:prstGeom prst="rect">
            <a:avLst/>
          </a:prstGeom>
          <a:noFill/>
          <a:ln>
            <a:noFill/>
          </a:ln>
        </p:spPr>
      </p:pic>
      <p:pic>
        <p:nvPicPr>
          <p:cNvPr id="620" name="Google Shape;620;p56"/>
          <p:cNvPicPr preferRelativeResize="0"/>
          <p:nvPr/>
        </p:nvPicPr>
        <p:blipFill>
          <a:blip r:embed="rId6">
            <a:alphaModFix/>
          </a:blip>
          <a:stretch>
            <a:fillRect/>
          </a:stretch>
        </p:blipFill>
        <p:spPr>
          <a:xfrm>
            <a:off x="6961336" y="1767813"/>
            <a:ext cx="1486663" cy="10597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325"/>
        </a:solidFill>
      </p:bgPr>
    </p:bg>
    <p:spTree>
      <p:nvGrpSpPr>
        <p:cNvPr id="625" name="Shape 625"/>
        <p:cNvGrpSpPr/>
        <p:nvPr/>
      </p:nvGrpSpPr>
      <p:grpSpPr>
        <a:xfrm>
          <a:off x="0" y="0"/>
          <a:ext cx="0" cy="0"/>
          <a:chOff x="0" y="0"/>
          <a:chExt cx="0" cy="0"/>
        </a:xfrm>
      </p:grpSpPr>
      <p:sp>
        <p:nvSpPr>
          <p:cNvPr id="626" name="Google Shape;626;p57"/>
          <p:cNvSpPr/>
          <p:nvPr/>
        </p:nvSpPr>
        <p:spPr>
          <a:xfrm>
            <a:off x="3309213" y="1902425"/>
            <a:ext cx="2526600" cy="5571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iw" sz="3600">
                <a:solidFill>
                  <a:srgbClr val="A9F696"/>
                </a:solidFill>
                <a:latin typeface="Source Serif Pro"/>
                <a:ea typeface="Source Serif Pro"/>
                <a:cs typeface="Source Serif Pro"/>
                <a:sym typeface="Source Serif Pro"/>
              </a:rPr>
              <a:t>Thank You</a:t>
            </a:r>
            <a:endParaRPr sz="3600">
              <a:solidFill>
                <a:srgbClr val="A9F696"/>
              </a:solidFill>
              <a:latin typeface="Source Serif Pro"/>
              <a:ea typeface="Source Serif Pro"/>
              <a:cs typeface="Source Serif Pro"/>
              <a:sym typeface="Source Serif Pro"/>
            </a:endParaRPr>
          </a:p>
        </p:txBody>
      </p:sp>
      <p:sp>
        <p:nvSpPr>
          <p:cNvPr id="627" name="Google Shape;627;p57"/>
          <p:cNvSpPr/>
          <p:nvPr/>
        </p:nvSpPr>
        <p:spPr>
          <a:xfrm>
            <a:off x="3308188" y="2494025"/>
            <a:ext cx="2367300" cy="204300"/>
          </a:xfrm>
          <a:prstGeom prst="rect">
            <a:avLst/>
          </a:prstGeom>
          <a:noFill/>
          <a:ln>
            <a:noFill/>
          </a:ln>
        </p:spPr>
        <p:txBody>
          <a:bodyPr anchorCtr="0" anchor="t" bIns="0" lIns="0" spcFirstLastPara="1" rIns="0" wrap="square" tIns="0">
            <a:noAutofit/>
          </a:bodyPr>
          <a:lstStyle/>
          <a:p>
            <a:pPr indent="0" lvl="0" marL="0" marR="0" rtl="0" algn="ctr">
              <a:lnSpc>
                <a:spcPct val="134083"/>
              </a:lnSpc>
              <a:spcBef>
                <a:spcPts val="0"/>
              </a:spcBef>
              <a:spcAft>
                <a:spcPts val="0"/>
              </a:spcAft>
              <a:buNone/>
            </a:pPr>
            <a:r>
              <a:rPr i="0" lang="iw" u="none" cap="none" strike="noStrike">
                <a:solidFill>
                  <a:schemeClr val="lt1"/>
                </a:solidFill>
                <a:latin typeface="Open Sans"/>
                <a:ea typeface="Open Sans"/>
                <a:cs typeface="Open Sans"/>
                <a:sym typeface="Open Sans"/>
              </a:rPr>
              <a:t>And Keep Practicing!</a:t>
            </a:r>
            <a:endParaRPr i="0" u="none" cap="none" strike="noStrike">
              <a:solidFill>
                <a:schemeClr val="lt1"/>
              </a:solidFill>
              <a:latin typeface="Open Sans"/>
              <a:ea typeface="Open Sans"/>
              <a:cs typeface="Open Sans"/>
              <a:sym typeface="Open Sans"/>
            </a:endParaRPr>
          </a:p>
        </p:txBody>
      </p:sp>
      <p:pic>
        <p:nvPicPr>
          <p:cNvPr id="628" name="Google Shape;628;p57"/>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119" name="Shape 119"/>
        <p:cNvGrpSpPr/>
        <p:nvPr/>
      </p:nvGrpSpPr>
      <p:grpSpPr>
        <a:xfrm>
          <a:off x="0" y="0"/>
          <a:ext cx="0" cy="0"/>
          <a:chOff x="0" y="0"/>
          <a:chExt cx="0" cy="0"/>
        </a:xfrm>
      </p:grpSpPr>
      <p:sp>
        <p:nvSpPr>
          <p:cNvPr id="120" name="Google Shape;120;p20"/>
          <p:cNvSpPr/>
          <p:nvPr/>
        </p:nvSpPr>
        <p:spPr>
          <a:xfrm>
            <a:off x="414450" y="634450"/>
            <a:ext cx="8403900" cy="672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3000">
                <a:latin typeface="Source Serif Pro"/>
                <a:ea typeface="Source Serif Pro"/>
                <a:cs typeface="Source Serif Pro"/>
                <a:sym typeface="Source Serif Pro"/>
              </a:rPr>
              <a:t>How to pull data from the meta_revenue table</a:t>
            </a:r>
            <a:endParaRPr sz="3000">
              <a:latin typeface="Source Serif Pro"/>
              <a:ea typeface="Source Serif Pro"/>
              <a:cs typeface="Source Serif Pro"/>
              <a:sym typeface="Source Serif Pro"/>
            </a:endParaRPr>
          </a:p>
        </p:txBody>
      </p:sp>
      <p:sp>
        <p:nvSpPr>
          <p:cNvPr id="121" name="Google Shape;121;p20"/>
          <p:cNvSpPr/>
          <p:nvPr/>
        </p:nvSpPr>
        <p:spPr>
          <a:xfrm>
            <a:off x="414450" y="290350"/>
            <a:ext cx="8403900" cy="3441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800">
                <a:solidFill>
                  <a:srgbClr val="4E2D41"/>
                </a:solidFill>
                <a:latin typeface="Open Sans"/>
                <a:ea typeface="Open Sans"/>
                <a:cs typeface="Open Sans"/>
                <a:sym typeface="Open Sans"/>
              </a:rPr>
              <a:t>Connect to the Meta Revenue database</a:t>
            </a:r>
            <a:endParaRPr b="1" sz="1800" u="none" cap="none" strike="noStrike">
              <a:solidFill>
                <a:srgbClr val="4E2D41"/>
              </a:solidFill>
              <a:latin typeface="Open Sans"/>
              <a:ea typeface="Open Sans"/>
              <a:cs typeface="Open Sans"/>
              <a:sym typeface="Open Sans"/>
            </a:endParaRPr>
          </a:p>
        </p:txBody>
      </p:sp>
      <p:sp>
        <p:nvSpPr>
          <p:cNvPr id="122" name="Google Shape;122;p20"/>
          <p:cNvSpPr/>
          <p:nvPr/>
        </p:nvSpPr>
        <p:spPr>
          <a:xfrm>
            <a:off x="478725" y="1416325"/>
            <a:ext cx="2666100" cy="34860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Open Sans"/>
              <a:ea typeface="Open Sans"/>
              <a:cs typeface="Open Sans"/>
              <a:sym typeface="Open Sans"/>
            </a:endParaRPr>
          </a:p>
        </p:txBody>
      </p:sp>
      <p:sp>
        <p:nvSpPr>
          <p:cNvPr id="123" name="Google Shape;123;p20"/>
          <p:cNvSpPr txBox="1"/>
          <p:nvPr/>
        </p:nvSpPr>
        <p:spPr>
          <a:xfrm>
            <a:off x="657650" y="2022625"/>
            <a:ext cx="2318400" cy="16338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dk1"/>
              </a:buClr>
              <a:buSzPts val="1100"/>
              <a:buFont typeface="Arial"/>
              <a:buNone/>
            </a:pPr>
            <a:r>
              <a:rPr lang="iw" sz="1100">
                <a:solidFill>
                  <a:schemeClr val="dk1"/>
                </a:solidFill>
                <a:latin typeface="Open Sans Light"/>
                <a:ea typeface="Open Sans Light"/>
                <a:cs typeface="Open Sans Light"/>
                <a:sym typeface="Open Sans Light"/>
              </a:rPr>
              <a:t>Link to connect to the dataset: </a:t>
            </a:r>
            <a:r>
              <a:rPr lang="iw" sz="1100" u="sng">
                <a:solidFill>
                  <a:schemeClr val="hlink"/>
                </a:solidFill>
                <a:latin typeface="Open Sans Light"/>
                <a:ea typeface="Open Sans Light"/>
                <a:cs typeface="Open Sans Light"/>
                <a:sym typeface="Open Sans Light"/>
                <a:hlinkClick r:id="rId3"/>
              </a:rPr>
              <a:t>Link</a:t>
            </a:r>
            <a:endParaRPr sz="1100">
              <a:solidFill>
                <a:schemeClr val="dk1"/>
              </a:solidFill>
              <a:latin typeface="Open Sans Light"/>
              <a:ea typeface="Open Sans Light"/>
              <a:cs typeface="Open Sans Light"/>
              <a:sym typeface="Open Sans Light"/>
            </a:endParaRPr>
          </a:p>
          <a:p>
            <a:pPr indent="0" lvl="0" marL="0" rtl="0" algn="l">
              <a:lnSpc>
                <a:spcPct val="150000"/>
              </a:lnSpc>
              <a:spcBef>
                <a:spcPts val="0"/>
              </a:spcBef>
              <a:spcAft>
                <a:spcPts val="0"/>
              </a:spcAft>
              <a:buClr>
                <a:schemeClr val="dk1"/>
              </a:buClr>
              <a:buSzPts val="1100"/>
              <a:buFont typeface="Arial"/>
              <a:buNone/>
            </a:pPr>
            <a:br>
              <a:rPr lang="iw" sz="1100">
                <a:solidFill>
                  <a:schemeClr val="dk1"/>
                </a:solidFill>
                <a:latin typeface="Open Sans Light"/>
                <a:ea typeface="Open Sans Light"/>
                <a:cs typeface="Open Sans Light"/>
                <a:sym typeface="Open Sans Light"/>
              </a:rPr>
            </a:br>
            <a:r>
              <a:rPr lang="iw" sz="1100">
                <a:solidFill>
                  <a:schemeClr val="dk1"/>
                </a:solidFill>
                <a:latin typeface="Open Sans Light"/>
                <a:ea typeface="Open Sans Light"/>
                <a:cs typeface="Open Sans Light"/>
                <a:sym typeface="Open Sans Light"/>
              </a:rPr>
              <a:t>The Meta Revenue table link can be found in the speaker notes to connect to </a:t>
            </a:r>
            <a:r>
              <a:rPr b="1" lang="iw" sz="1100">
                <a:solidFill>
                  <a:srgbClr val="4E2D41"/>
                </a:solidFill>
                <a:latin typeface="Open Sans"/>
                <a:ea typeface="Open Sans"/>
                <a:cs typeface="Open Sans"/>
                <a:sym typeface="Open Sans"/>
              </a:rPr>
              <a:t>meta_revenue</a:t>
            </a:r>
            <a:endParaRPr b="1" sz="1100">
              <a:solidFill>
                <a:srgbClr val="4E2D4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100">
              <a:solidFill>
                <a:schemeClr val="dk1"/>
              </a:solidFill>
              <a:latin typeface="Open Sans Light"/>
              <a:ea typeface="Open Sans Light"/>
              <a:cs typeface="Open Sans Light"/>
              <a:sym typeface="Open Sans Light"/>
            </a:endParaRPr>
          </a:p>
          <a:p>
            <a:pPr indent="0" lvl="0" marL="0" rtl="0" algn="l">
              <a:lnSpc>
                <a:spcPct val="150000"/>
              </a:lnSpc>
              <a:spcBef>
                <a:spcPts val="0"/>
              </a:spcBef>
              <a:spcAft>
                <a:spcPts val="0"/>
              </a:spcAft>
              <a:buClr>
                <a:schemeClr val="dk1"/>
              </a:buClr>
              <a:buSzPts val="1100"/>
              <a:buFont typeface="Arial"/>
              <a:buNone/>
            </a:pPr>
            <a:r>
              <a:t/>
            </a:r>
            <a:endParaRPr sz="1100">
              <a:latin typeface="Open Sans Light"/>
              <a:ea typeface="Open Sans Light"/>
              <a:cs typeface="Open Sans Light"/>
              <a:sym typeface="Open Sans Light"/>
            </a:endParaRPr>
          </a:p>
        </p:txBody>
      </p:sp>
      <p:sp>
        <p:nvSpPr>
          <p:cNvPr id="124" name="Google Shape;124;p20"/>
          <p:cNvSpPr/>
          <p:nvPr/>
        </p:nvSpPr>
        <p:spPr>
          <a:xfrm>
            <a:off x="625550" y="1637825"/>
            <a:ext cx="2387700" cy="445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b="1" lang="iw" sz="1200">
                <a:solidFill>
                  <a:srgbClr val="4E2D41"/>
                </a:solidFill>
                <a:latin typeface="Open Sans"/>
                <a:ea typeface="Open Sans"/>
                <a:cs typeface="Open Sans"/>
                <a:sym typeface="Open Sans"/>
              </a:rPr>
              <a:t>Connect with Beekeeper studio</a:t>
            </a:r>
            <a:endParaRPr b="1" sz="1200" u="none" cap="none" strike="noStrike">
              <a:solidFill>
                <a:srgbClr val="4E2D41"/>
              </a:solidFill>
              <a:latin typeface="Open Sans"/>
              <a:ea typeface="Open Sans"/>
              <a:cs typeface="Open Sans"/>
              <a:sym typeface="Open Sans"/>
            </a:endParaRPr>
          </a:p>
        </p:txBody>
      </p:sp>
      <p:pic>
        <p:nvPicPr>
          <p:cNvPr id="125" name="Google Shape;125;p20"/>
          <p:cNvPicPr preferRelativeResize="0"/>
          <p:nvPr/>
        </p:nvPicPr>
        <p:blipFill rotWithShape="1">
          <a:blip r:embed="rId4">
            <a:alphaModFix/>
          </a:blip>
          <a:srcRect b="0" l="3174" r="3174" t="0"/>
          <a:stretch/>
        </p:blipFill>
        <p:spPr>
          <a:xfrm>
            <a:off x="3297225" y="1532850"/>
            <a:ext cx="5694376" cy="3252963"/>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325"/>
        </a:solidFill>
      </p:bgPr>
    </p:bg>
    <p:spTree>
      <p:nvGrpSpPr>
        <p:cNvPr id="130" name="Shape 130"/>
        <p:cNvGrpSpPr/>
        <p:nvPr/>
      </p:nvGrpSpPr>
      <p:grpSpPr>
        <a:xfrm>
          <a:off x="0" y="0"/>
          <a:ext cx="0" cy="0"/>
          <a:chOff x="0" y="0"/>
          <a:chExt cx="0" cy="0"/>
        </a:xfrm>
      </p:grpSpPr>
      <p:pic>
        <p:nvPicPr>
          <p:cNvPr id="131" name="Google Shape;131;p21"/>
          <p:cNvPicPr preferRelativeResize="0"/>
          <p:nvPr/>
        </p:nvPicPr>
        <p:blipFill rotWithShape="1">
          <a:blip r:embed="rId3">
            <a:alphaModFix amt="41000"/>
          </a:blip>
          <a:srcRect b="0" l="0" r="0" t="0"/>
          <a:stretch/>
        </p:blipFill>
        <p:spPr>
          <a:xfrm>
            <a:off x="356753" y="4582707"/>
            <a:ext cx="1013601" cy="305375"/>
          </a:xfrm>
          <a:prstGeom prst="rect">
            <a:avLst/>
          </a:prstGeom>
          <a:noFill/>
          <a:ln>
            <a:noFill/>
          </a:ln>
        </p:spPr>
      </p:pic>
      <p:sp>
        <p:nvSpPr>
          <p:cNvPr id="132" name="Google Shape;132;p21"/>
          <p:cNvSpPr/>
          <p:nvPr/>
        </p:nvSpPr>
        <p:spPr>
          <a:xfrm>
            <a:off x="1621200" y="1529500"/>
            <a:ext cx="5901600" cy="1711200"/>
          </a:xfrm>
          <a:prstGeom prst="rect">
            <a:avLst/>
          </a:prstGeom>
          <a:noFill/>
          <a:ln>
            <a:noFill/>
          </a:ln>
        </p:spPr>
        <p:txBody>
          <a:bodyPr anchorCtr="0" anchor="t" bIns="0" lIns="0" spcFirstLastPara="1" rIns="0" wrap="square" tIns="0">
            <a:noAutofit/>
          </a:bodyPr>
          <a:lstStyle/>
          <a:p>
            <a:pPr indent="0" lvl="0" marL="0" rtl="0" algn="ctr">
              <a:lnSpc>
                <a:spcPct val="130000"/>
              </a:lnSpc>
              <a:spcBef>
                <a:spcPts val="0"/>
              </a:spcBef>
              <a:spcAft>
                <a:spcPts val="0"/>
              </a:spcAft>
              <a:buNone/>
            </a:pPr>
            <a:r>
              <a:rPr lang="iw" sz="3800">
                <a:solidFill>
                  <a:srgbClr val="A9F696"/>
                </a:solidFill>
                <a:latin typeface="Source Serif Pro"/>
                <a:ea typeface="Source Serif Pro"/>
                <a:cs typeface="Source Serif Pro"/>
                <a:sym typeface="Source Serif Pro"/>
              </a:rPr>
              <a:t>Business Context:</a:t>
            </a:r>
            <a:br>
              <a:rPr lang="iw" sz="3800">
                <a:solidFill>
                  <a:srgbClr val="A9F696"/>
                </a:solidFill>
                <a:latin typeface="Source Serif Pro"/>
                <a:ea typeface="Source Serif Pro"/>
                <a:cs typeface="Source Serif Pro"/>
                <a:sym typeface="Source Serif Pro"/>
              </a:rPr>
            </a:br>
            <a:r>
              <a:rPr lang="iw" sz="3800">
                <a:solidFill>
                  <a:srgbClr val="A9F696"/>
                </a:solidFill>
                <a:latin typeface="Source Serif Pro"/>
                <a:ea typeface="Source Serif Pro"/>
                <a:cs typeface="Source Serif Pro"/>
                <a:sym typeface="Source Serif Pro"/>
              </a:rPr>
              <a:t>How does Meta make money?</a:t>
            </a:r>
            <a:endParaRPr sz="3800">
              <a:solidFill>
                <a:srgbClr val="A9F696"/>
              </a:solidFill>
              <a:latin typeface="Source Serif Pro"/>
              <a:ea typeface="Source Serif Pro"/>
              <a:cs typeface="Source Serif Pro"/>
              <a:sym typeface="Source Serif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137" name="Shape 137"/>
        <p:cNvGrpSpPr/>
        <p:nvPr/>
      </p:nvGrpSpPr>
      <p:grpSpPr>
        <a:xfrm>
          <a:off x="0" y="0"/>
          <a:ext cx="0" cy="0"/>
          <a:chOff x="0" y="0"/>
          <a:chExt cx="0" cy="0"/>
        </a:xfrm>
      </p:grpSpPr>
      <p:sp>
        <p:nvSpPr>
          <p:cNvPr id="138" name="Google Shape;138;p22"/>
          <p:cNvSpPr/>
          <p:nvPr/>
        </p:nvSpPr>
        <p:spPr>
          <a:xfrm>
            <a:off x="5930275" y="1721600"/>
            <a:ext cx="2666100" cy="27921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iw" sz="1200">
                <a:solidFill>
                  <a:schemeClr val="dk1"/>
                </a:solidFill>
                <a:latin typeface="Open Sans Light"/>
                <a:ea typeface="Open Sans Light"/>
                <a:cs typeface="Open Sans Light"/>
                <a:sym typeface="Open Sans Light"/>
              </a:rPr>
              <a:t>Meta knows a lot about you, and uses this to match advertisers (say Nike) to show the right ad (NBA playoff Jerseys) to the right person (someone passionate about basketball).</a:t>
            </a:r>
            <a:br>
              <a:rPr lang="iw" sz="1200">
                <a:solidFill>
                  <a:schemeClr val="dk1"/>
                </a:solidFill>
                <a:latin typeface="Open Sans Light"/>
                <a:ea typeface="Open Sans Light"/>
                <a:cs typeface="Open Sans Light"/>
                <a:sym typeface="Open Sans Light"/>
              </a:rPr>
            </a:br>
            <a:endParaRPr sz="1200">
              <a:solidFill>
                <a:schemeClr val="dk1"/>
              </a:solidFill>
              <a:latin typeface="Open Sans Light"/>
              <a:ea typeface="Open Sans Light"/>
              <a:cs typeface="Open Sans Light"/>
              <a:sym typeface="Open Sans Light"/>
            </a:endParaRPr>
          </a:p>
          <a:p>
            <a:pPr indent="0" lvl="0" marL="0" rtl="0" algn="l">
              <a:spcBef>
                <a:spcPts val="0"/>
              </a:spcBef>
              <a:spcAft>
                <a:spcPts val="0"/>
              </a:spcAft>
              <a:buClr>
                <a:schemeClr val="dk1"/>
              </a:buClr>
              <a:buSzPts val="1100"/>
              <a:buFont typeface="Arial"/>
              <a:buNone/>
            </a:pPr>
            <a:r>
              <a:rPr b="1" lang="iw" sz="1200">
                <a:solidFill>
                  <a:srgbClr val="4E2D41"/>
                </a:solidFill>
                <a:latin typeface="Open Sans"/>
                <a:ea typeface="Open Sans"/>
                <a:cs typeface="Open Sans"/>
                <a:sym typeface="Open Sans"/>
              </a:rPr>
              <a:t>Ads can be Display (pictures) or Video ads </a:t>
            </a:r>
            <a:r>
              <a:rPr lang="iw" sz="1200">
                <a:solidFill>
                  <a:schemeClr val="dk1"/>
                </a:solidFill>
                <a:latin typeface="Open Sans Light"/>
                <a:ea typeface="Open Sans Light"/>
                <a:cs typeface="Open Sans Light"/>
                <a:sym typeface="Open Sans Light"/>
              </a:rPr>
              <a:t>provided by the advertiser.</a:t>
            </a:r>
            <a:endParaRPr sz="1200">
              <a:solidFill>
                <a:schemeClr val="dk1"/>
              </a:solidFill>
              <a:latin typeface="Open Sans Light"/>
              <a:ea typeface="Open Sans Light"/>
              <a:cs typeface="Open Sans Light"/>
              <a:sym typeface="Open Sans Light"/>
            </a:endParaRPr>
          </a:p>
        </p:txBody>
      </p:sp>
      <p:sp>
        <p:nvSpPr>
          <p:cNvPr id="139" name="Google Shape;139;p22"/>
          <p:cNvSpPr/>
          <p:nvPr/>
        </p:nvSpPr>
        <p:spPr>
          <a:xfrm>
            <a:off x="414450" y="329650"/>
            <a:ext cx="8687400" cy="929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800">
                <a:latin typeface="Source Serif Pro"/>
                <a:ea typeface="Source Serif Pro"/>
                <a:cs typeface="Source Serif Pro"/>
                <a:sym typeface="Source Serif Pro"/>
              </a:rPr>
              <a:t>Meta</a:t>
            </a:r>
            <a:r>
              <a:rPr lang="iw" sz="2800">
                <a:latin typeface="Source Serif Pro"/>
                <a:ea typeface="Source Serif Pro"/>
                <a:cs typeface="Source Serif Pro"/>
                <a:sym typeface="Source Serif Pro"/>
              </a:rPr>
              <a:t> is the parent company of </a:t>
            </a:r>
            <a:r>
              <a:rPr lang="iw" sz="2800">
                <a:latin typeface="Source Serif Pro"/>
                <a:ea typeface="Source Serif Pro"/>
                <a:cs typeface="Source Serif Pro"/>
                <a:sym typeface="Source Serif Pro"/>
              </a:rPr>
              <a:t>Facebook</a:t>
            </a:r>
            <a:r>
              <a:rPr lang="iw" sz="2800">
                <a:latin typeface="Source Serif Pro"/>
                <a:ea typeface="Source Serif Pro"/>
                <a:cs typeface="Source Serif Pro"/>
                <a:sym typeface="Source Serif Pro"/>
              </a:rPr>
              <a:t> and </a:t>
            </a:r>
            <a:r>
              <a:rPr lang="iw" sz="2800">
                <a:latin typeface="Source Serif Pro"/>
                <a:ea typeface="Source Serif Pro"/>
                <a:cs typeface="Source Serif Pro"/>
                <a:sym typeface="Source Serif Pro"/>
              </a:rPr>
              <a:t>Instagram</a:t>
            </a:r>
            <a:r>
              <a:rPr lang="iw" sz="2800">
                <a:latin typeface="Source Serif Pro"/>
                <a:ea typeface="Source Serif Pro"/>
                <a:cs typeface="Source Serif Pro"/>
                <a:sym typeface="Source Serif Pro"/>
              </a:rPr>
              <a:t>. They make money by selling ads. </a:t>
            </a:r>
            <a:endParaRPr sz="2800">
              <a:latin typeface="Source Serif Pro"/>
              <a:ea typeface="Source Serif Pro"/>
              <a:cs typeface="Source Serif Pro"/>
              <a:sym typeface="Source Serif Pro"/>
            </a:endParaRPr>
          </a:p>
        </p:txBody>
      </p:sp>
      <p:sp>
        <p:nvSpPr>
          <p:cNvPr id="140" name="Google Shape;140;p22"/>
          <p:cNvSpPr/>
          <p:nvPr/>
        </p:nvSpPr>
        <p:spPr>
          <a:xfrm>
            <a:off x="414453" y="-166850"/>
            <a:ext cx="6078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t/>
            </a:r>
            <a:endParaRPr b="1" sz="1800" u="none" cap="none" strike="noStrike">
              <a:solidFill>
                <a:srgbClr val="4E2D41"/>
              </a:solidFill>
              <a:latin typeface="Open Sans"/>
              <a:ea typeface="Open Sans"/>
              <a:cs typeface="Open Sans"/>
              <a:sym typeface="Open Sans"/>
            </a:endParaRPr>
          </a:p>
        </p:txBody>
      </p:sp>
      <p:pic>
        <p:nvPicPr>
          <p:cNvPr id="141" name="Google Shape;141;p22"/>
          <p:cNvPicPr preferRelativeResize="0"/>
          <p:nvPr/>
        </p:nvPicPr>
        <p:blipFill>
          <a:blip r:embed="rId3">
            <a:alphaModFix/>
          </a:blip>
          <a:stretch>
            <a:fillRect/>
          </a:stretch>
        </p:blipFill>
        <p:spPr>
          <a:xfrm>
            <a:off x="414431" y="1721525"/>
            <a:ext cx="4967368" cy="27921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146" name="Shape 146"/>
        <p:cNvGrpSpPr/>
        <p:nvPr/>
      </p:nvGrpSpPr>
      <p:grpSpPr>
        <a:xfrm>
          <a:off x="0" y="0"/>
          <a:ext cx="0" cy="0"/>
          <a:chOff x="0" y="0"/>
          <a:chExt cx="0" cy="0"/>
        </a:xfrm>
      </p:grpSpPr>
      <p:sp>
        <p:nvSpPr>
          <p:cNvPr id="147" name="Google Shape;147;p23"/>
          <p:cNvSpPr/>
          <p:nvPr/>
        </p:nvSpPr>
        <p:spPr>
          <a:xfrm>
            <a:off x="5930275" y="1712750"/>
            <a:ext cx="2666100" cy="27324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iw" sz="1200">
                <a:solidFill>
                  <a:srgbClr val="4E2D41"/>
                </a:solidFill>
                <a:latin typeface="Open Sans"/>
                <a:ea typeface="Open Sans"/>
                <a:cs typeface="Open Sans"/>
                <a:sym typeface="Open Sans"/>
              </a:rPr>
              <a:t>Whether you scroll by the ad</a:t>
            </a:r>
            <a:r>
              <a:rPr lang="iw" sz="1200">
                <a:solidFill>
                  <a:schemeClr val="dk1"/>
                </a:solidFill>
                <a:latin typeface="Open Sans Light"/>
                <a:ea typeface="Open Sans Light"/>
                <a:cs typeface="Open Sans Light"/>
                <a:sym typeface="Open Sans Light"/>
              </a:rPr>
              <a:t>, or interact with the ad, </a:t>
            </a:r>
            <a:r>
              <a:rPr b="1" lang="iw" sz="1200">
                <a:solidFill>
                  <a:srgbClr val="4E2D41"/>
                </a:solidFill>
                <a:latin typeface="Open Sans"/>
                <a:ea typeface="Open Sans"/>
                <a:cs typeface="Open Sans"/>
                <a:sym typeface="Open Sans"/>
              </a:rPr>
              <a:t>the advertiser pays Meta</a:t>
            </a:r>
            <a:r>
              <a:rPr lang="iw" sz="1200">
                <a:solidFill>
                  <a:schemeClr val="dk1"/>
                </a:solidFill>
                <a:latin typeface="Open Sans Light"/>
                <a:ea typeface="Open Sans Light"/>
                <a:cs typeface="Open Sans Light"/>
                <a:sym typeface="Open Sans Light"/>
              </a:rPr>
              <a:t>.</a:t>
            </a:r>
            <a:br>
              <a:rPr lang="iw" sz="1200">
                <a:solidFill>
                  <a:schemeClr val="dk1"/>
                </a:solidFill>
                <a:latin typeface="Open Sans Light"/>
                <a:ea typeface="Open Sans Light"/>
                <a:cs typeface="Open Sans Light"/>
                <a:sym typeface="Open Sans Light"/>
              </a:rPr>
            </a:br>
            <a:br>
              <a:rPr lang="iw" sz="1200">
                <a:solidFill>
                  <a:schemeClr val="dk1"/>
                </a:solidFill>
                <a:latin typeface="Open Sans Light"/>
                <a:ea typeface="Open Sans Light"/>
                <a:cs typeface="Open Sans Light"/>
                <a:sym typeface="Open Sans Light"/>
              </a:rPr>
            </a:br>
            <a:r>
              <a:rPr lang="iw" sz="1200">
                <a:solidFill>
                  <a:schemeClr val="dk1"/>
                </a:solidFill>
                <a:latin typeface="Open Sans Light"/>
                <a:ea typeface="Open Sans Light"/>
                <a:cs typeface="Open Sans Light"/>
                <a:sym typeface="Open Sans Light"/>
              </a:rPr>
              <a:t>The goal for advertisers is usually to generate “</a:t>
            </a:r>
            <a:r>
              <a:rPr b="1" lang="iw" sz="1200">
                <a:solidFill>
                  <a:srgbClr val="4E2D41"/>
                </a:solidFill>
                <a:latin typeface="Open Sans"/>
                <a:ea typeface="Open Sans"/>
                <a:cs typeface="Open Sans"/>
                <a:sym typeface="Open Sans"/>
              </a:rPr>
              <a:t>conversions</a:t>
            </a:r>
            <a:r>
              <a:rPr lang="iw" sz="1200">
                <a:solidFill>
                  <a:schemeClr val="dk1"/>
                </a:solidFill>
                <a:latin typeface="Open Sans Light"/>
                <a:ea typeface="Open Sans Light"/>
                <a:cs typeface="Open Sans Light"/>
                <a:sym typeface="Open Sans Light"/>
              </a:rPr>
              <a:t>” with their ads. </a:t>
            </a:r>
            <a:br>
              <a:rPr lang="iw" sz="1200">
                <a:solidFill>
                  <a:schemeClr val="dk1"/>
                </a:solidFill>
                <a:latin typeface="Open Sans Light"/>
                <a:ea typeface="Open Sans Light"/>
                <a:cs typeface="Open Sans Light"/>
                <a:sym typeface="Open Sans Light"/>
              </a:rPr>
            </a:br>
            <a:br>
              <a:rPr lang="iw" sz="1200">
                <a:solidFill>
                  <a:schemeClr val="dk1"/>
                </a:solidFill>
                <a:latin typeface="Open Sans Light"/>
                <a:ea typeface="Open Sans Light"/>
                <a:cs typeface="Open Sans Light"/>
                <a:sym typeface="Open Sans Light"/>
              </a:rPr>
            </a:br>
            <a:r>
              <a:rPr lang="iw" sz="1200">
                <a:solidFill>
                  <a:schemeClr val="dk1"/>
                </a:solidFill>
                <a:latin typeface="Open Sans Light"/>
                <a:ea typeface="Open Sans Light"/>
                <a:cs typeface="Open Sans Light"/>
                <a:sym typeface="Open Sans Light"/>
              </a:rPr>
              <a:t>That means you signed-up for the advertised event, or bought something on the website after seeing the ad.</a:t>
            </a:r>
            <a:endParaRPr sz="1200">
              <a:solidFill>
                <a:schemeClr val="dk1"/>
              </a:solidFill>
              <a:latin typeface="Open Sans Light"/>
              <a:ea typeface="Open Sans Light"/>
              <a:cs typeface="Open Sans Light"/>
              <a:sym typeface="Open Sans Light"/>
            </a:endParaRPr>
          </a:p>
        </p:txBody>
      </p:sp>
      <p:sp>
        <p:nvSpPr>
          <p:cNvPr id="148" name="Google Shape;148;p23"/>
          <p:cNvSpPr/>
          <p:nvPr/>
        </p:nvSpPr>
        <p:spPr>
          <a:xfrm>
            <a:off x="414450" y="329650"/>
            <a:ext cx="8687400" cy="929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700">
                <a:latin typeface="Source Serif Pro"/>
                <a:ea typeface="Source Serif Pro"/>
                <a:cs typeface="Source Serif Pro"/>
                <a:sym typeface="Source Serif Pro"/>
              </a:rPr>
              <a:t>Meta makes $100+ billion dollars a year, using the data it has to place relevant ads in front of its billions of users</a:t>
            </a:r>
            <a:endParaRPr sz="2700">
              <a:latin typeface="Source Serif Pro"/>
              <a:ea typeface="Source Serif Pro"/>
              <a:cs typeface="Source Serif Pro"/>
              <a:sym typeface="Source Serif Pro"/>
            </a:endParaRPr>
          </a:p>
        </p:txBody>
      </p:sp>
      <p:sp>
        <p:nvSpPr>
          <p:cNvPr id="149" name="Google Shape;149;p23"/>
          <p:cNvSpPr/>
          <p:nvPr/>
        </p:nvSpPr>
        <p:spPr>
          <a:xfrm>
            <a:off x="414453" y="290350"/>
            <a:ext cx="6078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t/>
            </a:r>
            <a:endParaRPr b="1" sz="1800" u="none" cap="none" strike="noStrike">
              <a:solidFill>
                <a:srgbClr val="4E2D41"/>
              </a:solidFill>
              <a:latin typeface="Open Sans"/>
              <a:ea typeface="Open Sans"/>
              <a:cs typeface="Open Sans"/>
              <a:sym typeface="Open Sans"/>
            </a:endParaRPr>
          </a:p>
        </p:txBody>
      </p:sp>
      <p:pic>
        <p:nvPicPr>
          <p:cNvPr id="150" name="Google Shape;150;p23"/>
          <p:cNvPicPr preferRelativeResize="0"/>
          <p:nvPr/>
        </p:nvPicPr>
        <p:blipFill>
          <a:blip r:embed="rId3">
            <a:alphaModFix/>
          </a:blip>
          <a:stretch>
            <a:fillRect/>
          </a:stretch>
        </p:blipFill>
        <p:spPr>
          <a:xfrm>
            <a:off x="467725" y="1712750"/>
            <a:ext cx="5221158" cy="2732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F0"/>
        </a:solidFill>
      </p:bgPr>
    </p:bg>
    <p:spTree>
      <p:nvGrpSpPr>
        <p:cNvPr id="155" name="Shape 155"/>
        <p:cNvGrpSpPr/>
        <p:nvPr/>
      </p:nvGrpSpPr>
      <p:grpSpPr>
        <a:xfrm>
          <a:off x="0" y="0"/>
          <a:ext cx="0" cy="0"/>
          <a:chOff x="0" y="0"/>
          <a:chExt cx="0" cy="0"/>
        </a:xfrm>
      </p:grpSpPr>
      <p:sp>
        <p:nvSpPr>
          <p:cNvPr id="156" name="Google Shape;156;p24"/>
          <p:cNvSpPr/>
          <p:nvPr/>
        </p:nvSpPr>
        <p:spPr>
          <a:xfrm>
            <a:off x="5652075" y="1589400"/>
            <a:ext cx="2944500" cy="3160500"/>
          </a:xfrm>
          <a:prstGeom prst="roundRect">
            <a:avLst>
              <a:gd fmla="val 4753"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iw" sz="1300">
                <a:solidFill>
                  <a:schemeClr val="dk1"/>
                </a:solidFill>
                <a:latin typeface="Open Sans Light"/>
                <a:ea typeface="Open Sans Light"/>
                <a:cs typeface="Open Sans Light"/>
                <a:sym typeface="Open Sans Light"/>
              </a:rPr>
              <a:t>Typically this means either businesses that are </a:t>
            </a:r>
            <a:r>
              <a:rPr b="1" lang="iw" sz="1300">
                <a:solidFill>
                  <a:srgbClr val="4E2D41"/>
                </a:solidFill>
                <a:latin typeface="Open Sans"/>
                <a:ea typeface="Open Sans"/>
                <a:cs typeface="Open Sans"/>
                <a:sym typeface="Open Sans"/>
              </a:rPr>
              <a:t>big and profitable</a:t>
            </a:r>
            <a:r>
              <a:rPr lang="iw" sz="1300">
                <a:solidFill>
                  <a:schemeClr val="dk1"/>
                </a:solidFill>
                <a:latin typeface="Open Sans Light"/>
                <a:ea typeface="Open Sans Light"/>
                <a:cs typeface="Open Sans Light"/>
                <a:sym typeface="Open Sans Light"/>
              </a:rPr>
              <a:t>, </a:t>
            </a:r>
            <a:r>
              <a:rPr b="1" lang="iw" sz="1300">
                <a:solidFill>
                  <a:srgbClr val="4E2D41"/>
                </a:solidFill>
                <a:latin typeface="Open Sans"/>
                <a:ea typeface="Open Sans"/>
                <a:cs typeface="Open Sans"/>
                <a:sym typeface="Open Sans"/>
              </a:rPr>
              <a:t>or </a:t>
            </a:r>
            <a:r>
              <a:rPr b="1" lang="iw" sz="1300">
                <a:solidFill>
                  <a:srgbClr val="4E2D41"/>
                </a:solidFill>
                <a:latin typeface="Open Sans"/>
                <a:ea typeface="Open Sans"/>
                <a:cs typeface="Open Sans"/>
                <a:sym typeface="Open Sans"/>
              </a:rPr>
              <a:t>growing rapidly</a:t>
            </a:r>
            <a:r>
              <a:rPr lang="iw" sz="1300">
                <a:solidFill>
                  <a:schemeClr val="dk1"/>
                </a:solidFill>
                <a:latin typeface="Open Sans Light"/>
                <a:ea typeface="Open Sans Light"/>
                <a:cs typeface="Open Sans Light"/>
                <a:sym typeface="Open Sans Light"/>
              </a:rPr>
              <a:t>. </a:t>
            </a:r>
            <a:br>
              <a:rPr lang="iw" sz="1300">
                <a:solidFill>
                  <a:schemeClr val="dk1"/>
                </a:solidFill>
                <a:latin typeface="Open Sans Light"/>
                <a:ea typeface="Open Sans Light"/>
                <a:cs typeface="Open Sans Light"/>
                <a:sym typeface="Open Sans Light"/>
              </a:rPr>
            </a:br>
            <a:r>
              <a:rPr lang="iw" sz="1300">
                <a:solidFill>
                  <a:schemeClr val="dk1"/>
                </a:solidFill>
                <a:latin typeface="Open Sans Light"/>
                <a:ea typeface="Open Sans Light"/>
                <a:cs typeface="Open Sans Light"/>
                <a:sym typeface="Open Sans Light"/>
              </a:rPr>
              <a:t>This allows you to get more smart people growing something that works.</a:t>
            </a:r>
            <a:br>
              <a:rPr lang="iw" sz="1300">
                <a:solidFill>
                  <a:schemeClr val="dk1"/>
                </a:solidFill>
                <a:latin typeface="Open Sans Light"/>
                <a:ea typeface="Open Sans Light"/>
                <a:cs typeface="Open Sans Light"/>
                <a:sym typeface="Open Sans Light"/>
              </a:rPr>
            </a:br>
            <a:br>
              <a:rPr lang="iw" sz="1300">
                <a:solidFill>
                  <a:schemeClr val="dk1"/>
                </a:solidFill>
                <a:latin typeface="Open Sans Light"/>
                <a:ea typeface="Open Sans Light"/>
                <a:cs typeface="Open Sans Light"/>
                <a:sym typeface="Open Sans Light"/>
              </a:rPr>
            </a:br>
            <a:r>
              <a:rPr lang="iw" sz="1300">
                <a:solidFill>
                  <a:schemeClr val="dk1"/>
                </a:solidFill>
                <a:latin typeface="Open Sans Light"/>
                <a:ea typeface="Open Sans Light"/>
                <a:cs typeface="Open Sans Light"/>
                <a:sym typeface="Open Sans Light"/>
              </a:rPr>
              <a:t>If there’s a ton of revenue in one product area, that likely means you want a lot more people there - so that’s what we’re looking at today!</a:t>
            </a:r>
            <a:endParaRPr sz="1300">
              <a:solidFill>
                <a:schemeClr val="dk1"/>
              </a:solidFill>
              <a:latin typeface="Open Sans Light"/>
              <a:ea typeface="Open Sans Light"/>
              <a:cs typeface="Open Sans Light"/>
              <a:sym typeface="Open Sans Light"/>
            </a:endParaRPr>
          </a:p>
        </p:txBody>
      </p:sp>
      <p:sp>
        <p:nvSpPr>
          <p:cNvPr id="157" name="Google Shape;157;p24"/>
          <p:cNvSpPr/>
          <p:nvPr/>
        </p:nvSpPr>
        <p:spPr>
          <a:xfrm>
            <a:off x="414450" y="329650"/>
            <a:ext cx="8687400" cy="929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1823"/>
              </a:spcBef>
              <a:spcAft>
                <a:spcPts val="0"/>
              </a:spcAft>
              <a:buNone/>
            </a:pPr>
            <a:r>
              <a:rPr lang="iw" sz="2700">
                <a:latin typeface="Source Serif Pro"/>
                <a:ea typeface="Source Serif Pro"/>
                <a:cs typeface="Source Serif Pro"/>
                <a:sym typeface="Source Serif Pro"/>
              </a:rPr>
              <a:t>Like any corporation, Meta looks to hire more people into areas that are doing well</a:t>
            </a:r>
            <a:endParaRPr sz="2700">
              <a:latin typeface="Source Serif Pro"/>
              <a:ea typeface="Source Serif Pro"/>
              <a:cs typeface="Source Serif Pro"/>
              <a:sym typeface="Source Serif Pro"/>
            </a:endParaRPr>
          </a:p>
        </p:txBody>
      </p:sp>
      <p:sp>
        <p:nvSpPr>
          <p:cNvPr id="158" name="Google Shape;158;p24"/>
          <p:cNvSpPr/>
          <p:nvPr/>
        </p:nvSpPr>
        <p:spPr>
          <a:xfrm>
            <a:off x="414453" y="366550"/>
            <a:ext cx="6078600" cy="445800"/>
          </a:xfrm>
          <a:prstGeom prst="rect">
            <a:avLst/>
          </a:prstGeom>
          <a:noFill/>
          <a:ln>
            <a:noFill/>
          </a:ln>
        </p:spPr>
        <p:txBody>
          <a:bodyPr anchorCtr="0" anchor="t" bIns="0" lIns="0" spcFirstLastPara="1" rIns="0" wrap="square" tIns="0">
            <a:noAutofit/>
          </a:bodyPr>
          <a:lstStyle/>
          <a:p>
            <a:pPr indent="0" lvl="0" marL="0" rtl="0" algn="l">
              <a:lnSpc>
                <a:spcPct val="130000"/>
              </a:lnSpc>
              <a:spcBef>
                <a:spcPts val="0"/>
              </a:spcBef>
              <a:spcAft>
                <a:spcPts val="0"/>
              </a:spcAft>
              <a:buClr>
                <a:schemeClr val="dk1"/>
              </a:buClr>
              <a:buFont typeface="Arial"/>
              <a:buNone/>
            </a:pPr>
            <a:r>
              <a:t/>
            </a:r>
            <a:endParaRPr b="1" sz="1800" u="none" cap="none" strike="noStrike">
              <a:solidFill>
                <a:srgbClr val="4E2D41"/>
              </a:solidFill>
              <a:latin typeface="Open Sans"/>
              <a:ea typeface="Open Sans"/>
              <a:cs typeface="Open Sans"/>
              <a:sym typeface="Open Sans"/>
            </a:endParaRPr>
          </a:p>
        </p:txBody>
      </p:sp>
      <p:pic>
        <p:nvPicPr>
          <p:cNvPr id="159" name="Google Shape;159;p24"/>
          <p:cNvPicPr preferRelativeResize="0"/>
          <p:nvPr/>
        </p:nvPicPr>
        <p:blipFill>
          <a:blip r:embed="rId3">
            <a:alphaModFix/>
          </a:blip>
          <a:stretch>
            <a:fillRect/>
          </a:stretch>
        </p:blipFill>
        <p:spPr>
          <a:xfrm>
            <a:off x="414450" y="1609438"/>
            <a:ext cx="4680626" cy="312042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